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1" r:id="rId1"/>
  </p:sldMasterIdLst>
  <p:notesMasterIdLst>
    <p:notesMasterId r:id="rId37"/>
  </p:notesMasterIdLst>
  <p:sldIdLst>
    <p:sldId id="260" r:id="rId2"/>
    <p:sldId id="343" r:id="rId3"/>
    <p:sldId id="362" r:id="rId4"/>
    <p:sldId id="344" r:id="rId5"/>
    <p:sldId id="345" r:id="rId6"/>
    <p:sldId id="346" r:id="rId7"/>
    <p:sldId id="358" r:id="rId8"/>
    <p:sldId id="359" r:id="rId9"/>
    <p:sldId id="360" r:id="rId10"/>
    <p:sldId id="348" r:id="rId11"/>
    <p:sldId id="361" r:id="rId12"/>
    <p:sldId id="364" r:id="rId13"/>
    <p:sldId id="350" r:id="rId14"/>
    <p:sldId id="351" r:id="rId15"/>
    <p:sldId id="355" r:id="rId16"/>
    <p:sldId id="356" r:id="rId17"/>
    <p:sldId id="357" r:id="rId18"/>
    <p:sldId id="365" r:id="rId19"/>
    <p:sldId id="371" r:id="rId20"/>
    <p:sldId id="368" r:id="rId21"/>
    <p:sldId id="372" r:id="rId22"/>
    <p:sldId id="367" r:id="rId23"/>
    <p:sldId id="369" r:id="rId24"/>
    <p:sldId id="373" r:id="rId25"/>
    <p:sldId id="374" r:id="rId26"/>
    <p:sldId id="375" r:id="rId27"/>
    <p:sldId id="376" r:id="rId28"/>
    <p:sldId id="378" r:id="rId29"/>
    <p:sldId id="377" r:id="rId30"/>
    <p:sldId id="379" r:id="rId31"/>
    <p:sldId id="381" r:id="rId32"/>
    <p:sldId id="380" r:id="rId33"/>
    <p:sldId id="382" r:id="rId34"/>
    <p:sldId id="383" r:id="rId35"/>
    <p:sldId id="384" r:id="rId36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800"/>
    <a:srgbClr val="D81F00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3694"/>
  </p:normalViewPr>
  <p:slideViewPr>
    <p:cSldViewPr>
      <p:cViewPr>
        <p:scale>
          <a:sx n="129" d="100"/>
          <a:sy n="129" d="100"/>
        </p:scale>
        <p:origin x="624" y="-14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-4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392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EDD4EDD9-2D3D-264D-8D16-8857EC493268}" type="datetimeFigureOut">
              <a:rPr lang="en-US"/>
              <a:pPr>
                <a:defRPr/>
              </a:pPr>
              <a:t>10/10/17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5C229F5D-29E6-9D4D-B956-DDA57F6E38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546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252525"/>
                </a:solidFill>
              </a:rPr>
              <a:t>Jerry and David's guide to the World Wide Web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C229F5D-29E6-9D4D-B956-DDA57F6E38C8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475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C229F5D-29E6-9D4D-B956-DDA57F6E38C8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C229F5D-29E6-9D4D-B956-DDA57F6E38C8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80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C229F5D-29E6-9D4D-B956-DDA57F6E38C8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097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 bwMode="auto">
          <a:xfrm>
            <a:off x="457200" y="838200"/>
            <a:ext cx="82296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3600" dirty="0" smtClean="0">
                <a:solidFill>
                  <a:srgbClr val="C12030"/>
                </a:solidFill>
                <a:latin typeface="Helvetica CE" charset="0"/>
                <a:cs typeface="Helvetica CE" charset="0"/>
              </a:rPr>
              <a:t>Headline </a:t>
            </a:r>
            <a:r>
              <a:rPr lang="en-US" sz="3600" dirty="0" err="1" smtClean="0">
                <a:solidFill>
                  <a:srgbClr val="C12030"/>
                </a:solidFill>
                <a:latin typeface="Helvetica CE" charset="0"/>
                <a:cs typeface="Helvetica CE" charset="0"/>
              </a:rPr>
              <a:t>Lorem</a:t>
            </a:r>
            <a:r>
              <a:rPr lang="en-US" sz="3600" dirty="0" smtClean="0">
                <a:solidFill>
                  <a:srgbClr val="C12030"/>
                </a:solidFill>
                <a:latin typeface="Helvetica CE" charset="0"/>
                <a:cs typeface="Helvetica CE" charset="0"/>
              </a:rPr>
              <a:t> </a:t>
            </a:r>
            <a:r>
              <a:rPr lang="en-US" sz="3600" dirty="0" err="1" smtClean="0">
                <a:solidFill>
                  <a:srgbClr val="C12030"/>
                </a:solidFill>
                <a:latin typeface="Helvetica CE" charset="0"/>
                <a:cs typeface="Helvetica CE" charset="0"/>
              </a:rPr>
              <a:t>Ipsum</a:t>
            </a:r>
            <a:r>
              <a:rPr lang="en-US" sz="3600" dirty="0" smtClean="0">
                <a:solidFill>
                  <a:srgbClr val="C12030"/>
                </a:solidFill>
                <a:latin typeface="Helvetica CE" charset="0"/>
                <a:cs typeface="Helvetica CE" charset="0"/>
              </a:rPr>
              <a:t/>
            </a:r>
            <a:br>
              <a:rPr lang="en-US" sz="3600" dirty="0" smtClean="0">
                <a:solidFill>
                  <a:srgbClr val="C12030"/>
                </a:solidFill>
                <a:latin typeface="Helvetica CE" charset="0"/>
                <a:cs typeface="Helvetica CE" charset="0"/>
              </a:rPr>
            </a:br>
            <a:r>
              <a:rPr lang="en-US" sz="3600" dirty="0" smtClean="0">
                <a:latin typeface="Helvetica CE" charset="0"/>
                <a:cs typeface="Helvetica CE" charset="0"/>
              </a:rPr>
              <a:t/>
            </a:r>
            <a:br>
              <a:rPr lang="en-US" sz="3600" dirty="0" smtClean="0">
                <a:latin typeface="Helvetica CE" charset="0"/>
                <a:cs typeface="Helvetica CE" charset="0"/>
              </a:rPr>
            </a:br>
            <a:endParaRPr lang="en-US" sz="3600" dirty="0" smtClean="0">
              <a:solidFill>
                <a:srgbClr val="C12030"/>
              </a:solidFill>
              <a:latin typeface="Helvetica CE" charset="0"/>
              <a:cs typeface="Helvetica CE" charset="0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457200" y="1600200"/>
            <a:ext cx="8229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dirty="0" smtClean="0">
                <a:latin typeface="ITC New Baskerville Roman" charset="0"/>
              </a:rPr>
              <a:t>Body content.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62000" y="6370638"/>
            <a:ext cx="5410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3AD6D-58F0-034D-B0C1-6C0BA37C02A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665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D81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81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3" name="Picture 9" descr="titl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3" t="33368" r="10869" b="40395"/>
          <a:stretch>
            <a:fillRect/>
          </a:stretch>
        </p:blipFill>
        <p:spPr bwMode="auto">
          <a:xfrm>
            <a:off x="228600" y="1066800"/>
            <a:ext cx="3179762" cy="782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00049" y="1852260"/>
            <a:ext cx="5695951" cy="586140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280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-2822" y="1"/>
            <a:ext cx="9146822" cy="10668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 i="1">
                <a:latin typeface="Helvetica Light Oblique" charset="0"/>
                <a:ea typeface="Helvetica Light Oblique" charset="0"/>
                <a:cs typeface="Helvetica Light Oblique" charset="0"/>
              </a:defRPr>
            </a:lvl1pPr>
          </a:lstStyle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3094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06900"/>
            <a:ext cx="8229600" cy="1304421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906713"/>
            <a:ext cx="8229600" cy="14366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0C5CED-6953-1541-912E-78DA273A3A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548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A48B59-619E-F043-9EFD-E705B6A4A3D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1244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8080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20F4A2-D16A-5F42-8D72-49BC3B3189A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8942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162"/>
            <a:ext cx="8229600" cy="9604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3C97BA-9295-8643-9109-76B01B3AC2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00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40A16E-DD2A-CA4C-B967-AB6AF872A1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86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3008313" cy="673100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762000"/>
            <a:ext cx="5111750" cy="536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ECB31C-FC86-784C-8887-C674547AA3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8444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38199"/>
            <a:ext cx="5486400" cy="388937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056EB6-FE9F-9B4B-938A-E3B987C383E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1599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1066800"/>
          </a:xfrm>
          <a:prstGeom prst="rect">
            <a:avLst/>
          </a:prstGeom>
          <a:solidFill>
            <a:srgbClr val="D81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600" b="0" i="1">
                <a:solidFill>
                  <a:schemeClr val="tx1">
                    <a:tint val="75000"/>
                  </a:schemeClr>
                </a:solidFill>
                <a:latin typeface="Helvetica Light Oblique" charset="0"/>
                <a:ea typeface="Helvetica Light Oblique" charset="0"/>
                <a:cs typeface="Helvetica Light Oblique" charset="0"/>
              </a:defRPr>
            </a:lvl1pPr>
          </a:lstStyle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5" y="6370638"/>
            <a:ext cx="457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>
              <a:defRPr/>
            </a:pPr>
            <a:fld id="{78B3AAAD-471D-3E40-B2A7-1208A5557A3C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0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106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04800" y="6248400"/>
            <a:ext cx="86868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6324600" y="6304845"/>
            <a:ext cx="2763853" cy="50742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0" r:id="rId8"/>
    <p:sldLayoutId id="2147483901" r:id="rId9"/>
    <p:sldLayoutId id="2147483903" r:id="rId10"/>
  </p:sldLayoutIdLst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800" kern="1200">
          <a:solidFill>
            <a:srgbClr val="F2F2F2"/>
          </a:solidFill>
          <a:latin typeface="Helvetica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F2F2F2"/>
          </a:solidFill>
          <a:latin typeface="Helvetica" pitchFamily="34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F2F2F2"/>
          </a:solidFill>
          <a:latin typeface="Helvetica" pitchFamily="34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F2F2F2"/>
          </a:solidFill>
          <a:latin typeface="Helvetica" pitchFamily="34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F2F2F2"/>
          </a:solidFill>
          <a:latin typeface="Helvetica" pitchFamily="34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3600">
          <a:solidFill>
            <a:srgbClr val="C12030"/>
          </a:solidFill>
          <a:latin typeface="Helvetica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3600">
          <a:solidFill>
            <a:srgbClr val="C12030"/>
          </a:solidFill>
          <a:latin typeface="Helvetica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3600">
          <a:solidFill>
            <a:srgbClr val="C12030"/>
          </a:solidFill>
          <a:latin typeface="Helvetica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3600">
          <a:solidFill>
            <a:srgbClr val="C12030"/>
          </a:solidFill>
          <a:latin typeface="Helvetica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Helvetica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Helvetica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Helvetica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Helvetica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Helvetica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hyperlink" Target="http://ilpubs.stanford.edu:8090/422" TargetMode="External"/><Relationship Id="rId5" Type="http://schemas.openxmlformats.org/officeDocument/2006/relationships/hyperlink" Target="https://scholar.google.com/scholar?cites=12735303212700583171&amp;as_sdt=40000005&amp;sciodt=0,22&amp;hl=en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9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24.emf"/><Relationship Id="rId5" Type="http://schemas.openxmlformats.org/officeDocument/2006/relationships/image" Target="../media/image16.emf"/><Relationship Id="rId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extBox 2"/>
          <p:cNvSpPr txBox="1">
            <a:spLocks noChangeArrowheads="1"/>
          </p:cNvSpPr>
          <p:nvPr/>
        </p:nvSpPr>
        <p:spPr bwMode="auto">
          <a:xfrm>
            <a:off x="304800" y="1981200"/>
            <a:ext cx="8710864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 dirty="0" smtClean="0">
                <a:solidFill>
                  <a:schemeClr val="bg1"/>
                </a:solidFill>
              </a:rPr>
              <a:t>EECE5698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 dirty="0" smtClean="0">
                <a:solidFill>
                  <a:schemeClr val="bg1"/>
                </a:solidFill>
              </a:rPr>
              <a:t>Parallel Processing for Data Analytics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12290" name="TextBox 4"/>
          <p:cNvSpPr txBox="1">
            <a:spLocks noChangeArrowheads="1"/>
          </p:cNvSpPr>
          <p:nvPr/>
        </p:nvSpPr>
        <p:spPr bwMode="auto">
          <a:xfrm>
            <a:off x="914400" y="5029200"/>
            <a:ext cx="8001000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2200" dirty="0" smtClean="0">
                <a:solidFill>
                  <a:schemeClr val="bg1"/>
                </a:solidFill>
              </a:rPr>
              <a:t>Lecture 5: Lazy Evaluation, Resilience, &amp; Persistence</a:t>
            </a:r>
            <a:endParaRPr lang="en-US" altLang="en-US" sz="2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RDDs are </a:t>
            </a:r>
            <a:r>
              <a:rPr lang="en-US" b="1" dirty="0" smtClean="0"/>
              <a:t>NOT STORED, but DAG IS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>
          <a:xfrm>
            <a:off x="304800" y="1845985"/>
            <a:ext cx="437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onsolas"/>
                <a:cs typeface="Consolas"/>
              </a:rPr>
              <a:t>sc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742740" y="1843715"/>
            <a:ext cx="1253720" cy="35441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2834660" y="1863170"/>
            <a:ext cx="990600" cy="33496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48660" y="1447800"/>
            <a:ext cx="1577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parallelize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072660" y="1848255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Consolas"/>
                <a:cs typeface="Consolas"/>
              </a:rPr>
              <a:t>rdd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987060" y="1447800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946482" y="1856042"/>
            <a:ext cx="19575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Consolas"/>
                <a:cs typeface="Consolas"/>
              </a:rPr>
              <a:t>rddWithTallies</a:t>
            </a:r>
            <a:endParaRPr lang="en-US" dirty="0"/>
          </a:p>
        </p:txBody>
      </p:sp>
      <p:sp>
        <p:nvSpPr>
          <p:cNvPr id="19" name="Right Arrow 18"/>
          <p:cNvSpPr/>
          <p:nvPr/>
        </p:nvSpPr>
        <p:spPr>
          <a:xfrm>
            <a:off x="5980269" y="1905000"/>
            <a:ext cx="990600" cy="33496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950180" y="1535668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7086600" y="1591270"/>
            <a:ext cx="1778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output returned to </a:t>
            </a:r>
            <a:r>
              <a:rPr lang="en-US" smtClean="0"/>
              <a:t>driver variables</a:t>
            </a:r>
            <a:endParaRPr lang="en-US"/>
          </a:p>
        </p:txBody>
      </p:sp>
      <p:sp>
        <p:nvSpPr>
          <p:cNvPr id="18" name="Content Placeholder 1"/>
          <p:cNvSpPr txBox="1">
            <a:spLocks/>
          </p:cNvSpPr>
          <p:nvPr/>
        </p:nvSpPr>
        <p:spPr bwMode="auto">
          <a:xfrm>
            <a:off x="273996" y="2606373"/>
            <a:ext cx="8512175" cy="2506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1800" dirty="0" err="1" smtClean="0">
                <a:latin typeface="Consolas"/>
                <a:cs typeface="Consolas"/>
              </a:rPr>
              <a:t>rdd</a:t>
            </a:r>
            <a:r>
              <a:rPr lang="en-US" sz="1800" dirty="0" smtClean="0">
                <a:latin typeface="Consolas"/>
                <a:cs typeface="Consolas"/>
              </a:rPr>
              <a:t>=</a:t>
            </a:r>
            <a:r>
              <a:rPr lang="en-US" sz="1800" dirty="0" err="1" smtClean="0">
                <a:latin typeface="Consolas"/>
                <a:cs typeface="Consolas"/>
              </a:rPr>
              <a:t>sc.parallelize</a:t>
            </a:r>
            <a:r>
              <a:rPr lang="en-US" sz="1800" dirty="0" smtClean="0">
                <a:latin typeface="Consolas"/>
                <a:cs typeface="Consolas"/>
              </a:rPr>
              <a:t>(range(1000))</a:t>
            </a:r>
          </a:p>
          <a:p>
            <a:pPr marL="0" indent="0">
              <a:buNone/>
            </a:pPr>
            <a:r>
              <a:rPr lang="en-US" sz="1800" dirty="0" err="1" smtClean="0">
                <a:latin typeface="Consolas"/>
                <a:cs typeface="Consolas"/>
              </a:rPr>
              <a:t>rddWithTallies</a:t>
            </a:r>
            <a:r>
              <a:rPr lang="en-US" sz="1800" dirty="0" smtClean="0">
                <a:latin typeface="Consolas"/>
                <a:cs typeface="Consolas"/>
              </a:rPr>
              <a:t>=</a:t>
            </a:r>
            <a:r>
              <a:rPr lang="en-US" sz="1800" dirty="0" err="1" smtClean="0">
                <a:latin typeface="Consolas"/>
                <a:cs typeface="Consolas"/>
              </a:rPr>
              <a:t>rdd.</a:t>
            </a:r>
            <a:r>
              <a:rPr lang="en-US" sz="1800" b="1" dirty="0" err="1" smtClean="0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r>
              <a:rPr lang="en-US" sz="1800" dirty="0" smtClean="0">
                <a:latin typeface="Consolas"/>
                <a:cs typeface="Consolas"/>
              </a:rPr>
              <a:t>(</a:t>
            </a:r>
            <a:r>
              <a:rPr lang="en-US" sz="1800" b="1" dirty="0" smtClean="0">
                <a:solidFill>
                  <a:srgbClr val="002060"/>
                </a:solidFill>
                <a:latin typeface="Consolas"/>
                <a:cs typeface="Consolas"/>
              </a:rPr>
              <a:t>lambda</a:t>
            </a:r>
            <a:r>
              <a:rPr lang="en-US" sz="1800" dirty="0" smtClean="0">
                <a:latin typeface="Consolas"/>
                <a:cs typeface="Consolas"/>
              </a:rPr>
              <a:t> </a:t>
            </a:r>
            <a:r>
              <a:rPr lang="en-US" sz="1800" dirty="0">
                <a:latin typeface="Consolas"/>
                <a:cs typeface="Consolas"/>
              </a:rPr>
              <a:t>x: (x,1</a:t>
            </a:r>
            <a:r>
              <a:rPr lang="en-US" sz="1800" dirty="0" smtClean="0">
                <a:latin typeface="Consolas"/>
                <a:cs typeface="Consolas"/>
              </a:rPr>
              <a:t>))</a:t>
            </a:r>
          </a:p>
          <a:p>
            <a:pPr marL="0" indent="0">
              <a:buFont typeface="Arial" charset="0"/>
              <a:buNone/>
            </a:pPr>
            <a:r>
              <a:rPr lang="en-US" sz="1800" dirty="0" err="1" smtClean="0">
                <a:latin typeface="Consolas"/>
                <a:cs typeface="Consolas"/>
              </a:rPr>
              <a:t>total,count</a:t>
            </a:r>
            <a:r>
              <a:rPr lang="en-US" sz="1800" dirty="0" smtClean="0">
                <a:latin typeface="Consolas"/>
                <a:cs typeface="Consolas"/>
              </a:rPr>
              <a:t> = </a:t>
            </a:r>
            <a:r>
              <a:rPr lang="en-US" sz="1800" dirty="0" err="1" smtClean="0">
                <a:latin typeface="Consolas"/>
                <a:cs typeface="Consolas"/>
              </a:rPr>
              <a:t>rddWithTallies.</a:t>
            </a:r>
            <a:r>
              <a:rPr lang="en-US" sz="1800" b="1" dirty="0" err="1" smtClean="0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r>
              <a:rPr lang="en-US" sz="1800" dirty="0" smtClean="0">
                <a:latin typeface="Consolas"/>
                <a:cs typeface="Consolas"/>
              </a:rPr>
              <a:t>(</a:t>
            </a:r>
            <a:r>
              <a:rPr lang="en-US" sz="1800" b="1" dirty="0" smtClean="0">
                <a:solidFill>
                  <a:srgbClr val="002060"/>
                </a:solidFill>
                <a:latin typeface="Consolas"/>
                <a:cs typeface="Consolas"/>
              </a:rPr>
              <a:t>lambda</a:t>
            </a:r>
            <a:r>
              <a:rPr lang="en-US" sz="1800" dirty="0" smtClean="0">
                <a:latin typeface="Consolas"/>
                <a:cs typeface="Consolas"/>
              </a:rPr>
              <a:t> </a:t>
            </a:r>
            <a:r>
              <a:rPr lang="en-US" sz="1800" dirty="0" err="1" smtClean="0">
                <a:latin typeface="Consolas"/>
                <a:cs typeface="Consolas"/>
              </a:rPr>
              <a:t>x,y</a:t>
            </a:r>
            <a:r>
              <a:rPr lang="en-US" sz="1800" dirty="0" smtClean="0">
                <a:latin typeface="Consolas"/>
                <a:cs typeface="Consolas"/>
              </a:rPr>
              <a:t>:</a:t>
            </a:r>
          </a:p>
          <a:p>
            <a:pPr marL="0" indent="0">
              <a:buFont typeface="Arial" charset="0"/>
              <a:buNone/>
            </a:pPr>
            <a:r>
              <a:rPr lang="en-US" sz="1800" dirty="0" smtClean="0">
                <a:latin typeface="Consolas"/>
                <a:cs typeface="Consolas"/>
                <a:sym typeface="Wingdings"/>
              </a:rPr>
              <a:t>									(x[0]+y[0],x[1]+y[1]) </a:t>
            </a:r>
            <a:r>
              <a:rPr lang="en-US" sz="1800" dirty="0" smtClean="0">
                <a:latin typeface="Consolas"/>
                <a:cs typeface="Consolas"/>
              </a:rPr>
              <a:t>)</a:t>
            </a:r>
          </a:p>
          <a:p>
            <a:pPr marL="0" indent="0">
              <a:buFont typeface="Arial" charset="0"/>
              <a:buNone/>
            </a:pPr>
            <a:r>
              <a:rPr lang="en-US" sz="1800" b="1" dirty="0" smtClean="0">
                <a:solidFill>
                  <a:srgbClr val="002060"/>
                </a:solidFill>
                <a:latin typeface="Consolas"/>
                <a:cs typeface="Consolas"/>
              </a:rPr>
              <a:t>print</a:t>
            </a:r>
            <a:r>
              <a:rPr lang="en-US" sz="1800" dirty="0" smtClean="0">
                <a:latin typeface="Consolas"/>
                <a:cs typeface="Consolas"/>
              </a:rPr>
              <a:t> 1.*total/count</a:t>
            </a:r>
          </a:p>
          <a:p>
            <a:pPr marL="0" indent="0">
              <a:buFont typeface="Arial" charset="0"/>
              <a:buNone/>
            </a:pPr>
            <a:r>
              <a:rPr lang="en-US" sz="1800" dirty="0" smtClean="0">
                <a:latin typeface="Consolas"/>
                <a:cs typeface="Consolas"/>
              </a:rPr>
              <a:t>(…)</a:t>
            </a:r>
          </a:p>
          <a:p>
            <a:pPr marL="0" indent="0">
              <a:buFont typeface="Arial" charset="0"/>
              <a:buNone/>
            </a:pPr>
            <a:r>
              <a:rPr lang="en-US" sz="1800" dirty="0" err="1" smtClean="0">
                <a:latin typeface="Consolas"/>
                <a:cs typeface="Consolas"/>
              </a:rPr>
              <a:t>rddWithTallies.collect</a:t>
            </a:r>
            <a:r>
              <a:rPr lang="en-US" sz="1800" dirty="0" smtClean="0">
                <a:latin typeface="Consolas"/>
                <a:cs typeface="Consolas"/>
              </a:rPr>
              <a:t>()</a:t>
            </a:r>
          </a:p>
        </p:txBody>
      </p:sp>
      <p:sp>
        <p:nvSpPr>
          <p:cNvPr id="7" name="Left Arrow 6"/>
          <p:cNvSpPr/>
          <p:nvPr/>
        </p:nvSpPr>
        <p:spPr>
          <a:xfrm>
            <a:off x="3522797" y="4572000"/>
            <a:ext cx="510902" cy="388634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67200" y="4495800"/>
            <a:ext cx="4518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Triggers </a:t>
            </a:r>
            <a:r>
              <a:rPr lang="en-US" dirty="0" err="1"/>
              <a:t>r</a:t>
            </a:r>
            <a:r>
              <a:rPr lang="en-US" dirty="0" err="1" smtClean="0"/>
              <a:t>ecomputation</a:t>
            </a:r>
            <a:r>
              <a:rPr lang="en-US" dirty="0" smtClean="0"/>
              <a:t> of </a:t>
            </a:r>
            <a:r>
              <a:rPr lang="en-US" dirty="0" err="1" smtClean="0"/>
              <a:t>rdd</a:t>
            </a:r>
            <a:r>
              <a:rPr lang="en-US" dirty="0" smtClean="0"/>
              <a:t>, </a:t>
            </a:r>
            <a:r>
              <a:rPr lang="en-US" dirty="0" err="1" smtClean="0"/>
              <a:t>rddWithTallies</a:t>
            </a:r>
            <a:r>
              <a:rPr lang="en-US" dirty="0" smtClean="0"/>
              <a:t> </a:t>
            </a:r>
            <a:r>
              <a:rPr lang="en-US" b="1" dirty="0" smtClean="0"/>
              <a:t>from scratch !!!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636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What's The Point of Lazy Evaluation?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>
          <a:xfrm>
            <a:off x="304800" y="1845985"/>
            <a:ext cx="437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onsolas"/>
                <a:cs typeface="Consolas"/>
              </a:rPr>
              <a:t>sc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742740" y="1843715"/>
            <a:ext cx="1253720" cy="35441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2834660" y="1863170"/>
            <a:ext cx="990600" cy="33496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48660" y="1447800"/>
            <a:ext cx="1577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parallelize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072660" y="1848255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Consolas"/>
                <a:cs typeface="Consolas"/>
              </a:rPr>
              <a:t>rdd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987060" y="1447800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946482" y="1856042"/>
            <a:ext cx="19575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Consolas"/>
                <a:cs typeface="Consolas"/>
              </a:rPr>
              <a:t>rddWithTallies</a:t>
            </a:r>
            <a:endParaRPr lang="en-US" dirty="0"/>
          </a:p>
        </p:txBody>
      </p:sp>
      <p:sp>
        <p:nvSpPr>
          <p:cNvPr id="19" name="Right Arrow 18"/>
          <p:cNvSpPr/>
          <p:nvPr/>
        </p:nvSpPr>
        <p:spPr>
          <a:xfrm>
            <a:off x="5980269" y="1905000"/>
            <a:ext cx="990600" cy="33496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950180" y="1535668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7086600" y="1591270"/>
            <a:ext cx="1778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output returned to </a:t>
            </a:r>
            <a:r>
              <a:rPr lang="en-US" smtClean="0"/>
              <a:t>driver variables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04800" y="2516223"/>
            <a:ext cx="8839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Pipelining</a:t>
            </a:r>
          </a:p>
          <a:p>
            <a:pPr marL="742950" lvl="1" indent="-285750">
              <a:buFont typeface="Wingdings" charset="2"/>
              <a:buChar char="q"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Executions postponed can be </a:t>
            </a:r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grouped togethe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r and parallelized more efficiently</a:t>
            </a:r>
          </a:p>
          <a:p>
            <a:pPr marL="742950" lvl="1" indent="-285750">
              <a:buFont typeface="Wingdings" charset="2"/>
              <a:buChar char="q"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Optimization (e.g., execution only on part of data)</a:t>
            </a:r>
          </a:p>
          <a:p>
            <a:pPr marL="742950" lvl="1" indent="-285750">
              <a:buFont typeface="Wingdings" charset="2"/>
              <a:buChar char="q"/>
            </a:pP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Resilience (the R in RDD)</a:t>
            </a:r>
            <a:endParaRPr lang="en-US" sz="2800" b="1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914400" lvl="1" indent="-457200">
              <a:buFont typeface="Wingdings" charset="2"/>
              <a:buChar char="q"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DAG allows </a:t>
            </a:r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recovery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 from crashed nodes/failed executions</a:t>
            </a:r>
            <a:endParaRPr lang="en-US" sz="28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2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Lazy Evaluation &amp; Resilience 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Persistence</a:t>
            </a:r>
          </a:p>
          <a:p>
            <a:pPr>
              <a:buFont typeface="Wingdings" charset="2"/>
              <a:buChar char="q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Example: PageRank Algorithm</a:t>
            </a:r>
          </a:p>
          <a:p>
            <a:pPr>
              <a:buFont typeface="Wingdings" charset="2"/>
              <a:buChar char="q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087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3946482" y="1817132"/>
            <a:ext cx="1957587" cy="4228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Persistence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>
          <a:xfrm>
            <a:off x="304800" y="1845985"/>
            <a:ext cx="437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onsolas"/>
                <a:cs typeface="Consolas"/>
              </a:rPr>
              <a:t>sc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742740" y="1843715"/>
            <a:ext cx="1253720" cy="35441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2834660" y="1863170"/>
            <a:ext cx="990600" cy="33496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48660" y="1447800"/>
            <a:ext cx="1577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parallelize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072660" y="1848255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Consolas"/>
                <a:cs typeface="Consolas"/>
              </a:rPr>
              <a:t>rdd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987060" y="1447800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946482" y="1856042"/>
            <a:ext cx="19575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Consolas"/>
                <a:cs typeface="Consolas"/>
              </a:rPr>
              <a:t>rddWithTallies</a:t>
            </a:r>
            <a:endParaRPr lang="en-US" dirty="0"/>
          </a:p>
        </p:txBody>
      </p:sp>
      <p:sp>
        <p:nvSpPr>
          <p:cNvPr id="19" name="Right Arrow 18"/>
          <p:cNvSpPr/>
          <p:nvPr/>
        </p:nvSpPr>
        <p:spPr>
          <a:xfrm>
            <a:off x="5980269" y="1905000"/>
            <a:ext cx="990600" cy="33496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950180" y="1535668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7086600" y="1591270"/>
            <a:ext cx="1778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output returned to </a:t>
            </a:r>
            <a:r>
              <a:rPr lang="en-US" smtClean="0"/>
              <a:t>driver variables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48660" y="2819400"/>
            <a:ext cx="831622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RDDs that are reused can be stored in memory, by explicitly calling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cache()</a:t>
            </a:r>
          </a:p>
          <a:p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If you expect to be using an RDD again later down the road, then cache it! This avoids </a:t>
            </a:r>
            <a:r>
              <a:rPr lang="en-US" sz="2400" dirty="0" err="1" smtClean="0">
                <a:latin typeface="Helvetica" charset="0"/>
                <a:ea typeface="Helvetica" charset="0"/>
                <a:cs typeface="Helvetica" charset="0"/>
              </a:rPr>
              <a:t>recomputation</a:t>
            </a:r>
            <a:endParaRPr lang="en-US" sz="2400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Wingdings" charset="2"/>
              <a:buChar char="q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46482" y="1524000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cached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379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Persistence Example.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  <p:sp>
        <p:nvSpPr>
          <p:cNvPr id="2" name="Rectangle 1"/>
          <p:cNvSpPr/>
          <p:nvPr/>
        </p:nvSpPr>
        <p:spPr>
          <a:xfrm>
            <a:off x="304800" y="1845985"/>
            <a:ext cx="437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onsolas"/>
                <a:cs typeface="Consolas"/>
              </a:rPr>
              <a:t>sc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742740" y="1843715"/>
            <a:ext cx="1253720" cy="35441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2834660" y="1863170"/>
            <a:ext cx="990600" cy="33496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48660" y="1447800"/>
            <a:ext cx="1577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parallelize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072660" y="1848255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Consolas"/>
                <a:cs typeface="Consolas"/>
              </a:rPr>
              <a:t>rdd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987060" y="1447800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946482" y="1856042"/>
            <a:ext cx="19575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Consolas"/>
                <a:cs typeface="Consolas"/>
              </a:rPr>
              <a:t>rddWithTallies</a:t>
            </a:r>
            <a:endParaRPr lang="en-US" dirty="0"/>
          </a:p>
        </p:txBody>
      </p:sp>
      <p:sp>
        <p:nvSpPr>
          <p:cNvPr id="19" name="Right Arrow 18"/>
          <p:cNvSpPr/>
          <p:nvPr/>
        </p:nvSpPr>
        <p:spPr>
          <a:xfrm>
            <a:off x="5980269" y="1905000"/>
            <a:ext cx="990600" cy="33496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950180" y="1535668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7086600" y="1591270"/>
            <a:ext cx="1778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output returned to </a:t>
            </a:r>
            <a:r>
              <a:rPr lang="en-US" smtClean="0"/>
              <a:t>driver variables</a:t>
            </a:r>
            <a:endParaRPr lang="en-US"/>
          </a:p>
        </p:txBody>
      </p:sp>
      <p:sp>
        <p:nvSpPr>
          <p:cNvPr id="18" name="Content Placeholder 1"/>
          <p:cNvSpPr txBox="1">
            <a:spLocks/>
          </p:cNvSpPr>
          <p:nvPr/>
        </p:nvSpPr>
        <p:spPr bwMode="auto">
          <a:xfrm>
            <a:off x="273996" y="2606373"/>
            <a:ext cx="8512175" cy="2506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1800" dirty="0" err="1" smtClean="0">
                <a:latin typeface="Consolas"/>
                <a:cs typeface="Consolas"/>
              </a:rPr>
              <a:t>rdd</a:t>
            </a:r>
            <a:r>
              <a:rPr lang="en-US" sz="1800" dirty="0" smtClean="0">
                <a:latin typeface="Consolas"/>
                <a:cs typeface="Consolas"/>
              </a:rPr>
              <a:t>=</a:t>
            </a:r>
            <a:r>
              <a:rPr lang="en-US" sz="1800" dirty="0" err="1" smtClean="0">
                <a:latin typeface="Consolas"/>
                <a:cs typeface="Consolas"/>
              </a:rPr>
              <a:t>sc.parallelize</a:t>
            </a:r>
            <a:r>
              <a:rPr lang="en-US" sz="1800" dirty="0" smtClean="0">
                <a:latin typeface="Consolas"/>
                <a:cs typeface="Consolas"/>
              </a:rPr>
              <a:t>(range(1000))</a:t>
            </a:r>
          </a:p>
          <a:p>
            <a:pPr marL="0" indent="0">
              <a:buNone/>
            </a:pPr>
            <a:r>
              <a:rPr lang="en-US" sz="1800" dirty="0" err="1" smtClean="0">
                <a:latin typeface="Consolas"/>
                <a:cs typeface="Consolas"/>
              </a:rPr>
              <a:t>rddWithTallies</a:t>
            </a:r>
            <a:r>
              <a:rPr lang="en-US" sz="1800" dirty="0" smtClean="0">
                <a:latin typeface="Consolas"/>
                <a:cs typeface="Consolas"/>
              </a:rPr>
              <a:t>=</a:t>
            </a:r>
            <a:r>
              <a:rPr lang="en-US" sz="1800" dirty="0" err="1" smtClean="0">
                <a:latin typeface="Consolas"/>
                <a:cs typeface="Consolas"/>
              </a:rPr>
              <a:t>rdd.</a:t>
            </a:r>
            <a:r>
              <a:rPr lang="en-US" sz="1800" b="1" dirty="0" err="1" smtClean="0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r>
              <a:rPr lang="en-US" sz="1800" dirty="0" smtClean="0">
                <a:latin typeface="Consolas"/>
                <a:cs typeface="Consolas"/>
              </a:rPr>
              <a:t>(</a:t>
            </a:r>
            <a:r>
              <a:rPr lang="en-US" sz="1800" b="1" dirty="0" smtClean="0">
                <a:solidFill>
                  <a:srgbClr val="002060"/>
                </a:solidFill>
                <a:latin typeface="Consolas"/>
                <a:cs typeface="Consolas"/>
              </a:rPr>
              <a:t>lambda</a:t>
            </a:r>
            <a:r>
              <a:rPr lang="en-US" sz="1800" dirty="0" smtClean="0">
                <a:latin typeface="Consolas"/>
                <a:cs typeface="Consolas"/>
              </a:rPr>
              <a:t> </a:t>
            </a:r>
            <a:r>
              <a:rPr lang="en-US" sz="1800" dirty="0">
                <a:latin typeface="Consolas"/>
                <a:cs typeface="Consolas"/>
              </a:rPr>
              <a:t>x: (x,1</a:t>
            </a:r>
            <a:r>
              <a:rPr lang="en-US" sz="1800" dirty="0" smtClean="0">
                <a:latin typeface="Consolas"/>
                <a:cs typeface="Consolas"/>
              </a:rPr>
              <a:t>))</a:t>
            </a:r>
            <a:r>
              <a:rPr lang="en-US" sz="1800" b="1" dirty="0" smtClean="0">
                <a:latin typeface="Consolas"/>
                <a:cs typeface="Consolas"/>
              </a:rPr>
              <a:t>.cache()</a:t>
            </a:r>
          </a:p>
          <a:p>
            <a:pPr marL="0" indent="0">
              <a:buFont typeface="Arial" charset="0"/>
              <a:buNone/>
            </a:pPr>
            <a:r>
              <a:rPr lang="en-US" sz="1800" dirty="0" err="1" smtClean="0">
                <a:latin typeface="Consolas"/>
                <a:cs typeface="Consolas"/>
              </a:rPr>
              <a:t>total,count</a:t>
            </a:r>
            <a:r>
              <a:rPr lang="en-US" sz="1800" dirty="0" smtClean="0">
                <a:latin typeface="Consolas"/>
                <a:cs typeface="Consolas"/>
              </a:rPr>
              <a:t> = </a:t>
            </a:r>
            <a:r>
              <a:rPr lang="en-US" sz="1800" dirty="0" err="1" smtClean="0">
                <a:latin typeface="Consolas"/>
                <a:cs typeface="Consolas"/>
              </a:rPr>
              <a:t>rddWithTallies.</a:t>
            </a:r>
            <a:r>
              <a:rPr lang="en-US" sz="1800" b="1" dirty="0" err="1" smtClean="0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r>
              <a:rPr lang="en-US" sz="1800" dirty="0" smtClean="0">
                <a:latin typeface="Consolas"/>
                <a:cs typeface="Consolas"/>
              </a:rPr>
              <a:t>(</a:t>
            </a:r>
            <a:r>
              <a:rPr lang="en-US" sz="1800" b="1" dirty="0" smtClean="0">
                <a:solidFill>
                  <a:srgbClr val="002060"/>
                </a:solidFill>
                <a:latin typeface="Consolas"/>
                <a:cs typeface="Consolas"/>
              </a:rPr>
              <a:t>lambda</a:t>
            </a:r>
            <a:r>
              <a:rPr lang="en-US" sz="1800" dirty="0" smtClean="0">
                <a:latin typeface="Consolas"/>
                <a:cs typeface="Consolas"/>
              </a:rPr>
              <a:t> </a:t>
            </a:r>
            <a:r>
              <a:rPr lang="en-US" sz="1800" dirty="0" err="1" smtClean="0">
                <a:latin typeface="Consolas"/>
                <a:cs typeface="Consolas"/>
              </a:rPr>
              <a:t>x,y</a:t>
            </a:r>
            <a:r>
              <a:rPr lang="en-US" sz="1800" dirty="0" smtClean="0">
                <a:latin typeface="Consolas"/>
                <a:cs typeface="Consolas"/>
              </a:rPr>
              <a:t>:</a:t>
            </a:r>
          </a:p>
          <a:p>
            <a:pPr marL="0" indent="0">
              <a:buFont typeface="Arial" charset="0"/>
              <a:buNone/>
            </a:pPr>
            <a:r>
              <a:rPr lang="en-US" sz="1800" dirty="0" smtClean="0">
                <a:latin typeface="Consolas"/>
                <a:cs typeface="Consolas"/>
                <a:sym typeface="Wingdings"/>
              </a:rPr>
              <a:t>									(x[0]+y[0],x[1]+y[1]) </a:t>
            </a:r>
            <a:r>
              <a:rPr lang="en-US" sz="1800" dirty="0" smtClean="0">
                <a:latin typeface="Consolas"/>
                <a:cs typeface="Consolas"/>
              </a:rPr>
              <a:t>)</a:t>
            </a:r>
          </a:p>
          <a:p>
            <a:pPr marL="0" indent="0">
              <a:buFont typeface="Arial" charset="0"/>
              <a:buNone/>
            </a:pPr>
            <a:r>
              <a:rPr lang="en-US" sz="1800" b="1" dirty="0" smtClean="0">
                <a:solidFill>
                  <a:srgbClr val="002060"/>
                </a:solidFill>
                <a:latin typeface="Consolas"/>
                <a:cs typeface="Consolas"/>
              </a:rPr>
              <a:t>print</a:t>
            </a:r>
            <a:r>
              <a:rPr lang="en-US" sz="1800" dirty="0" smtClean="0">
                <a:latin typeface="Consolas"/>
                <a:cs typeface="Consolas"/>
              </a:rPr>
              <a:t> 1.*total/count</a:t>
            </a:r>
          </a:p>
          <a:p>
            <a:pPr marL="0" indent="0">
              <a:buFont typeface="Arial" charset="0"/>
              <a:buNone/>
            </a:pPr>
            <a:r>
              <a:rPr lang="en-US" sz="1800" dirty="0" smtClean="0">
                <a:latin typeface="Consolas"/>
                <a:cs typeface="Consolas"/>
              </a:rPr>
              <a:t>(…)</a:t>
            </a:r>
          </a:p>
          <a:p>
            <a:pPr marL="0" indent="0">
              <a:buFont typeface="Arial" charset="0"/>
              <a:buNone/>
            </a:pPr>
            <a:r>
              <a:rPr lang="en-US" sz="1800" dirty="0" err="1" smtClean="0">
                <a:latin typeface="Consolas"/>
                <a:cs typeface="Consolas"/>
              </a:rPr>
              <a:t>rddWithTallies.collect</a:t>
            </a:r>
            <a:r>
              <a:rPr lang="en-US" sz="1800" dirty="0" smtClean="0">
                <a:latin typeface="Consolas"/>
                <a:cs typeface="Consolas"/>
              </a:rPr>
              <a:t>()</a:t>
            </a:r>
          </a:p>
        </p:txBody>
      </p:sp>
      <p:sp>
        <p:nvSpPr>
          <p:cNvPr id="7" name="Left Arrow 6"/>
          <p:cNvSpPr/>
          <p:nvPr/>
        </p:nvSpPr>
        <p:spPr>
          <a:xfrm>
            <a:off x="3522797" y="4572000"/>
            <a:ext cx="510902" cy="388634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67200" y="4495800"/>
            <a:ext cx="4518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rddWithTallies</a:t>
            </a:r>
            <a:r>
              <a:rPr lang="en-US" dirty="0" smtClean="0"/>
              <a:t> is cached, so no </a:t>
            </a:r>
            <a:r>
              <a:rPr lang="en-US" dirty="0" err="1" smtClean="0"/>
              <a:t>recomputation</a:t>
            </a:r>
            <a:r>
              <a:rPr lang="en-US" dirty="0" smtClean="0"/>
              <a:t> necessary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3971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Caching Extremely Important for </a:t>
            </a:r>
            <a:r>
              <a:rPr lang="en-US" b="1" dirty="0" smtClean="0"/>
              <a:t>Iterative </a:t>
            </a:r>
            <a:r>
              <a:rPr lang="en-US" b="1" dirty="0"/>
              <a:t>A</a:t>
            </a:r>
            <a:r>
              <a:rPr lang="en-US" b="1" dirty="0" smtClean="0"/>
              <a:t>lgorithms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18" name="Content Placeholder 1"/>
          <p:cNvSpPr txBox="1">
            <a:spLocks/>
          </p:cNvSpPr>
          <p:nvPr/>
        </p:nvSpPr>
        <p:spPr bwMode="auto">
          <a:xfrm>
            <a:off x="250825" y="1219200"/>
            <a:ext cx="8512175" cy="1363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2800" dirty="0" smtClean="0">
                <a:latin typeface="Consolas"/>
                <a:cs typeface="Consolas"/>
              </a:rPr>
              <a:t>for </a:t>
            </a:r>
            <a:r>
              <a:rPr lang="en-US" sz="2800" dirty="0" err="1" smtClean="0">
                <a:latin typeface="Consolas"/>
                <a:cs typeface="Consolas"/>
              </a:rPr>
              <a:t>i</a:t>
            </a:r>
            <a:r>
              <a:rPr lang="en-US" sz="2800" dirty="0" smtClean="0">
                <a:latin typeface="Consolas"/>
                <a:cs typeface="Consolas"/>
              </a:rPr>
              <a:t> in range(50):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solidFill>
                  <a:schemeClr val="accent6"/>
                </a:solidFill>
                <a:latin typeface="Consolas"/>
                <a:cs typeface="Consolas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nsolas"/>
                <a:cs typeface="Consolas"/>
              </a:rPr>
              <a:t>  #update </a:t>
            </a:r>
            <a:r>
              <a:rPr lang="en-US" sz="2800" dirty="0" err="1" smtClean="0">
                <a:solidFill>
                  <a:schemeClr val="accent6"/>
                </a:solidFill>
                <a:latin typeface="Consolas"/>
                <a:cs typeface="Consolas"/>
              </a:rPr>
              <a:t>rdd</a:t>
            </a:r>
            <a:endParaRPr lang="en-US" sz="2800" dirty="0" smtClean="0">
              <a:solidFill>
                <a:schemeClr val="accent6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 smtClean="0">
                <a:latin typeface="Consolas"/>
                <a:cs typeface="Consolas"/>
              </a:rPr>
              <a:t>   </a:t>
            </a:r>
            <a:r>
              <a:rPr lang="en-US" sz="2800" dirty="0" err="1" smtClean="0">
                <a:latin typeface="Consolas"/>
                <a:cs typeface="Consolas"/>
              </a:rPr>
              <a:t>rdd</a:t>
            </a:r>
            <a:r>
              <a:rPr lang="en-US" sz="2800" dirty="0" smtClean="0">
                <a:latin typeface="Consolas"/>
                <a:cs typeface="Consolas"/>
              </a:rPr>
              <a:t>=</a:t>
            </a:r>
            <a:r>
              <a:rPr lang="en-US" sz="2800" dirty="0" err="1" smtClean="0">
                <a:latin typeface="Consolas"/>
                <a:cs typeface="Consolas"/>
              </a:rPr>
              <a:t>rdd.</a:t>
            </a:r>
            <a:r>
              <a:rPr lang="en-US" sz="2800" b="1" dirty="0" err="1" smtClean="0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r>
              <a:rPr lang="en-US" sz="2800" dirty="0" smtClean="0">
                <a:latin typeface="Consolas"/>
                <a:cs typeface="Consolas"/>
              </a:rPr>
              <a:t>(…)</a:t>
            </a:r>
            <a:r>
              <a:rPr lang="en-US" sz="2800" b="1" dirty="0" smtClean="0">
                <a:latin typeface="Consolas"/>
                <a:cs typeface="Consolas"/>
              </a:rPr>
              <a:t>.cache()</a:t>
            </a: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accent6"/>
                </a:solidFill>
                <a:latin typeface="Consolas"/>
                <a:cs typeface="Consolas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nsolas"/>
                <a:cs typeface="Consolas"/>
              </a:rPr>
              <a:t>  #do some computation</a:t>
            </a:r>
            <a:endParaRPr lang="en-US" sz="2800" dirty="0">
              <a:latin typeface="Consolas"/>
              <a:cs typeface="Consolas"/>
            </a:endParaRPr>
          </a:p>
          <a:p>
            <a:pPr marL="0" indent="0">
              <a:buFont typeface="Arial" charset="0"/>
              <a:buNone/>
            </a:pPr>
            <a:endParaRPr lang="en-US" sz="2800" dirty="0" smtClean="0">
              <a:latin typeface="Consolas"/>
              <a:cs typeface="Consola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51324" y="3314700"/>
            <a:ext cx="58609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If </a:t>
            </a:r>
            <a:r>
              <a:rPr lang="en-US" sz="2000" b="1" dirty="0" err="1" smtClean="0">
                <a:solidFill>
                  <a:srgbClr val="C00000"/>
                </a:solidFill>
              </a:rPr>
              <a:t>rdd</a:t>
            </a:r>
            <a:r>
              <a:rPr lang="en-US" sz="2000" b="1" dirty="0" smtClean="0">
                <a:solidFill>
                  <a:srgbClr val="C00000"/>
                </a:solidFill>
              </a:rPr>
              <a:t> is not cached, k-</a:t>
            </a:r>
            <a:r>
              <a:rPr lang="en-US" sz="2000" b="1" dirty="0" err="1" smtClean="0">
                <a:solidFill>
                  <a:srgbClr val="C00000"/>
                </a:solidFill>
              </a:rPr>
              <a:t>th</a:t>
            </a:r>
            <a:r>
              <a:rPr lang="en-US" sz="2000" b="1" dirty="0" smtClean="0">
                <a:solidFill>
                  <a:srgbClr val="C00000"/>
                </a:solidFill>
              </a:rPr>
              <a:t> iteration may repeat </a:t>
            </a:r>
          </a:p>
          <a:p>
            <a:r>
              <a:rPr lang="en-US" sz="2000" b="1" dirty="0" smtClean="0">
                <a:solidFill>
                  <a:srgbClr val="C00000"/>
                </a:solidFill>
              </a:rPr>
              <a:t>iterations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dirty="0" smtClean="0">
                <a:solidFill>
                  <a:srgbClr val="C00000"/>
                </a:solidFill>
              </a:rPr>
              <a:t>k-1,k-2,…,1!</a:t>
            </a:r>
            <a:endParaRPr lang="en-US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596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If you Run Out of Memory?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36234" y="3295471"/>
            <a:ext cx="87553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2400" dirty="0" smtClean="0"/>
              <a:t>If cache is full, RDDs are evicted using </a:t>
            </a:r>
            <a:r>
              <a:rPr lang="en-US" sz="2400" b="1" dirty="0" smtClean="0"/>
              <a:t>LRU (least recently used) policy</a:t>
            </a:r>
          </a:p>
          <a:p>
            <a:pPr marL="285750" indent="-285750">
              <a:buFont typeface="Wingdings" charset="2"/>
              <a:buChar char="q"/>
            </a:pPr>
            <a:endParaRPr lang="en-US" sz="2400" dirty="0"/>
          </a:p>
          <a:p>
            <a:endParaRPr lang="en-US" sz="2400" b="1" dirty="0"/>
          </a:p>
        </p:txBody>
      </p:sp>
      <p:sp>
        <p:nvSpPr>
          <p:cNvPr id="9" name="Content Placeholder 1"/>
          <p:cNvSpPr txBox="1">
            <a:spLocks/>
          </p:cNvSpPr>
          <p:nvPr/>
        </p:nvSpPr>
        <p:spPr bwMode="auto">
          <a:xfrm>
            <a:off x="250825" y="1219201"/>
            <a:ext cx="8512175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Consolas"/>
                <a:cs typeface="Consolas"/>
              </a:rPr>
              <a:t>for </a:t>
            </a:r>
            <a:r>
              <a:rPr lang="en-US" sz="2800" dirty="0" err="1">
                <a:latin typeface="Consolas"/>
                <a:cs typeface="Consolas"/>
              </a:rPr>
              <a:t>i</a:t>
            </a:r>
            <a:r>
              <a:rPr lang="en-US" sz="2800" dirty="0">
                <a:latin typeface="Consolas"/>
                <a:cs typeface="Consolas"/>
              </a:rPr>
              <a:t> in </a:t>
            </a:r>
            <a:r>
              <a:rPr lang="en-US" sz="2800" dirty="0" smtClean="0">
                <a:latin typeface="Consolas"/>
                <a:cs typeface="Consolas"/>
              </a:rPr>
              <a:t>range(5000000000):</a:t>
            </a:r>
            <a:endParaRPr lang="en-US" sz="2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accent6"/>
                </a:solidFill>
                <a:latin typeface="Consolas"/>
                <a:cs typeface="Consolas"/>
              </a:rPr>
              <a:t>   #update </a:t>
            </a:r>
            <a:r>
              <a:rPr lang="en-US" sz="2800" dirty="0" err="1">
                <a:solidFill>
                  <a:schemeClr val="accent6"/>
                </a:solidFill>
                <a:latin typeface="Consolas"/>
                <a:cs typeface="Consolas"/>
              </a:rPr>
              <a:t>rdd</a:t>
            </a:r>
            <a:endParaRPr lang="en-US" sz="2800" dirty="0">
              <a:solidFill>
                <a:schemeClr val="accent6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>
                <a:latin typeface="Consolas"/>
                <a:cs typeface="Consolas"/>
              </a:rPr>
              <a:t>   </a:t>
            </a:r>
            <a:r>
              <a:rPr lang="en-US" sz="2800" dirty="0" err="1">
                <a:latin typeface="Consolas"/>
                <a:cs typeface="Consolas"/>
              </a:rPr>
              <a:t>rdd</a:t>
            </a:r>
            <a:r>
              <a:rPr lang="en-US" sz="2800" dirty="0">
                <a:latin typeface="Consolas"/>
                <a:cs typeface="Consolas"/>
              </a:rPr>
              <a:t>=</a:t>
            </a:r>
            <a:r>
              <a:rPr lang="en-US" sz="2800" dirty="0" err="1">
                <a:latin typeface="Consolas"/>
                <a:cs typeface="Consolas"/>
              </a:rPr>
              <a:t>rdd.</a:t>
            </a:r>
            <a:r>
              <a:rPr lang="en-US" sz="2800" b="1" dirty="0" err="1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r>
              <a:rPr lang="en-US" sz="2800" dirty="0">
                <a:latin typeface="Consolas"/>
                <a:cs typeface="Consolas"/>
              </a:rPr>
              <a:t>(…)</a:t>
            </a:r>
            <a:r>
              <a:rPr lang="en-US" sz="2800" b="1" dirty="0">
                <a:latin typeface="Consolas"/>
                <a:cs typeface="Consolas"/>
              </a:rPr>
              <a:t>.cache()</a:t>
            </a:r>
            <a:endParaRPr lang="en-US" sz="2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accent6"/>
                </a:solidFill>
                <a:latin typeface="Consolas"/>
                <a:cs typeface="Consolas"/>
              </a:rPr>
              <a:t>   #do some computation</a:t>
            </a:r>
            <a:endParaRPr lang="en-US" sz="2800" dirty="0">
              <a:latin typeface="Consolas"/>
              <a:cs typeface="Consola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6234" y="3979109"/>
            <a:ext cx="875536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2400" dirty="0"/>
              <a:t>What if you try to access an RDD that has been evicted?</a:t>
            </a:r>
          </a:p>
          <a:p>
            <a:pPr marL="742950" lvl="1" indent="-285750">
              <a:buFont typeface="Wingdings" charset="2"/>
              <a:buChar char="q"/>
            </a:pPr>
            <a:r>
              <a:rPr lang="en-US" sz="2400" dirty="0"/>
              <a:t>Resilience! DAG used to </a:t>
            </a:r>
            <a:r>
              <a:rPr lang="en-US" sz="2400" dirty="0" err="1"/>
              <a:t>recompute</a:t>
            </a:r>
            <a:endParaRPr lang="en-US" sz="2400" dirty="0"/>
          </a:p>
          <a:p>
            <a:pPr marL="742950" lvl="1" indent="-285750">
              <a:buFont typeface="Wingdings" charset="2"/>
              <a:buChar char="q"/>
            </a:pPr>
            <a:r>
              <a:rPr lang="en-US" sz="2400" dirty="0"/>
              <a:t>Option to spill excess RDDs in hard disk (see </a:t>
            </a:r>
            <a:r>
              <a:rPr lang="en-US" sz="2400" b="1" dirty="0" smtClean="0">
                <a:latin typeface="Consolas" charset="0"/>
                <a:ea typeface="Consolas" charset="0"/>
                <a:cs typeface="Consolas" charset="0"/>
              </a:rPr>
              <a:t>persist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2400" dirty="0"/>
              <a:t> instead of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cache()</a:t>
            </a:r>
            <a:r>
              <a:rPr lang="en-US" sz="2400" dirty="0"/>
              <a:t>)</a:t>
            </a:r>
            <a:r>
              <a:rPr lang="en-US" sz="2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59446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If you Run Out of Memory?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  <p:sp>
        <p:nvSpPr>
          <p:cNvPr id="18" name="Content Placeholder 1"/>
          <p:cNvSpPr txBox="1">
            <a:spLocks/>
          </p:cNvSpPr>
          <p:nvPr/>
        </p:nvSpPr>
        <p:spPr bwMode="auto">
          <a:xfrm>
            <a:off x="163512" y="1265239"/>
            <a:ext cx="8512175" cy="1363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2800" dirty="0" smtClean="0">
                <a:latin typeface="Consolas"/>
                <a:cs typeface="Consolas"/>
              </a:rPr>
              <a:t>for </a:t>
            </a:r>
            <a:r>
              <a:rPr lang="en-US" sz="2800" dirty="0" err="1" smtClean="0">
                <a:latin typeface="Consolas"/>
                <a:cs typeface="Consolas"/>
              </a:rPr>
              <a:t>i</a:t>
            </a:r>
            <a:r>
              <a:rPr lang="en-US" sz="2800" dirty="0" smtClean="0">
                <a:latin typeface="Consolas"/>
                <a:cs typeface="Consolas"/>
              </a:rPr>
              <a:t> in range(</a:t>
            </a:r>
            <a:r>
              <a:rPr lang="en-US" sz="2800" b="1" dirty="0" smtClean="0">
                <a:latin typeface="Consolas"/>
                <a:cs typeface="Consolas"/>
              </a:rPr>
              <a:t>1000000</a:t>
            </a:r>
            <a:r>
              <a:rPr lang="en-US" sz="2800" dirty="0" smtClean="0">
                <a:latin typeface="Consolas"/>
                <a:cs typeface="Consolas"/>
              </a:rPr>
              <a:t>):</a:t>
            </a:r>
          </a:p>
          <a:p>
            <a:pPr marL="0" indent="0">
              <a:buFont typeface="Arial" charset="0"/>
              <a:buNone/>
            </a:pPr>
            <a:r>
              <a:rPr lang="en-US" sz="2800" dirty="0" smtClean="0">
                <a:latin typeface="Consolas"/>
                <a:cs typeface="Consolas"/>
              </a:rPr>
              <a:t>   </a:t>
            </a:r>
            <a:r>
              <a:rPr lang="en-US" sz="2800" dirty="0" err="1" smtClean="0">
                <a:latin typeface="Consolas"/>
                <a:cs typeface="Consolas"/>
              </a:rPr>
              <a:t>oldrdd</a:t>
            </a:r>
            <a:r>
              <a:rPr lang="en-US" sz="2800" dirty="0" smtClean="0">
                <a:latin typeface="Consolas"/>
                <a:cs typeface="Consolas"/>
              </a:rPr>
              <a:t>=</a:t>
            </a:r>
            <a:r>
              <a:rPr lang="en-US" sz="2800" dirty="0" err="1" smtClean="0">
                <a:latin typeface="Consolas"/>
                <a:cs typeface="Consolas"/>
              </a:rPr>
              <a:t>rdd</a:t>
            </a: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 smtClean="0">
                <a:latin typeface="Consolas"/>
                <a:cs typeface="Consolas"/>
              </a:rPr>
              <a:t>   </a:t>
            </a:r>
            <a:r>
              <a:rPr lang="en-US" sz="2800" dirty="0">
                <a:solidFill>
                  <a:schemeClr val="accent6"/>
                </a:solidFill>
                <a:latin typeface="Consolas"/>
                <a:cs typeface="Consolas"/>
              </a:rPr>
              <a:t>#update </a:t>
            </a:r>
            <a:r>
              <a:rPr lang="en-US" sz="2800" dirty="0" err="1">
                <a:solidFill>
                  <a:schemeClr val="accent6"/>
                </a:solidFill>
                <a:latin typeface="Consolas"/>
                <a:cs typeface="Consolas"/>
              </a:rPr>
              <a:t>rdd</a:t>
            </a:r>
            <a:endParaRPr lang="en-US" sz="2800" dirty="0">
              <a:solidFill>
                <a:schemeClr val="accent6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>
                <a:latin typeface="Consolas"/>
                <a:cs typeface="Consolas"/>
              </a:rPr>
              <a:t>   </a:t>
            </a:r>
            <a:r>
              <a:rPr lang="en-US" sz="2800" dirty="0" err="1">
                <a:latin typeface="Consolas"/>
                <a:cs typeface="Consolas"/>
              </a:rPr>
              <a:t>rdd</a:t>
            </a:r>
            <a:r>
              <a:rPr lang="en-US" sz="2800" dirty="0">
                <a:latin typeface="Consolas"/>
                <a:cs typeface="Consolas"/>
              </a:rPr>
              <a:t>=</a:t>
            </a:r>
            <a:r>
              <a:rPr lang="en-US" sz="2800" dirty="0" err="1">
                <a:latin typeface="Consolas"/>
                <a:cs typeface="Consolas"/>
              </a:rPr>
              <a:t>rdd.</a:t>
            </a:r>
            <a:r>
              <a:rPr lang="en-US" sz="2800" b="1" dirty="0" err="1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r>
              <a:rPr lang="en-US" sz="2800" dirty="0">
                <a:latin typeface="Consolas"/>
                <a:cs typeface="Consolas"/>
              </a:rPr>
              <a:t>(…)</a:t>
            </a:r>
            <a:r>
              <a:rPr lang="en-US" sz="2800" b="1" dirty="0">
                <a:latin typeface="Consolas"/>
                <a:cs typeface="Consolas"/>
              </a:rPr>
              <a:t>.cache</a:t>
            </a:r>
            <a:r>
              <a:rPr lang="en-US" sz="2800" b="1" dirty="0" smtClean="0">
                <a:latin typeface="Consolas"/>
                <a:cs typeface="Consolas"/>
              </a:rPr>
              <a:t>()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	 </a:t>
            </a:r>
            <a:r>
              <a:rPr lang="mr-IN" sz="2800" b="1" dirty="0" smtClean="0">
                <a:latin typeface="Consolas"/>
                <a:cs typeface="Consolas"/>
              </a:rPr>
              <a:t>…</a:t>
            </a:r>
            <a:r>
              <a:rPr lang="en-US" sz="2800" dirty="0" smtClean="0">
                <a:solidFill>
                  <a:schemeClr val="accent6"/>
                </a:solidFill>
                <a:latin typeface="Consolas"/>
                <a:cs typeface="Consolas"/>
              </a:rPr>
              <a:t>#</a:t>
            </a:r>
            <a:r>
              <a:rPr lang="en-US" sz="2800" dirty="0">
                <a:solidFill>
                  <a:schemeClr val="accent6"/>
                </a:solidFill>
                <a:latin typeface="Consolas"/>
                <a:cs typeface="Consolas"/>
              </a:rPr>
              <a:t>do some </a:t>
            </a:r>
            <a:r>
              <a:rPr lang="en-US" sz="2800" dirty="0" smtClean="0">
                <a:solidFill>
                  <a:schemeClr val="accent6"/>
                </a:solidFill>
                <a:latin typeface="Consolas"/>
                <a:cs typeface="Consolas"/>
              </a:rPr>
              <a:t>computation</a:t>
            </a: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>
                <a:latin typeface="Consolas"/>
                <a:cs typeface="Consolas"/>
              </a:rPr>
              <a:t>	</a:t>
            </a:r>
            <a:r>
              <a:rPr lang="en-US" sz="2800" b="1" dirty="0" smtClean="0">
                <a:latin typeface="Consolas"/>
                <a:cs typeface="Consolas"/>
              </a:rPr>
              <a:t> </a:t>
            </a:r>
            <a:r>
              <a:rPr lang="en-US" sz="2800" b="1" dirty="0" err="1" smtClean="0">
                <a:latin typeface="Consolas"/>
                <a:cs typeface="Consolas"/>
              </a:rPr>
              <a:t>rdd.collect</a:t>
            </a:r>
            <a:r>
              <a:rPr lang="en-US" sz="2800" b="1" dirty="0" smtClean="0">
                <a:latin typeface="Consolas"/>
                <a:cs typeface="Consolas"/>
              </a:rPr>
              <a:t>()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   </a:t>
            </a:r>
            <a:r>
              <a:rPr lang="en-US" sz="2800" dirty="0" err="1" smtClean="0">
                <a:latin typeface="Consolas"/>
                <a:cs typeface="Consolas"/>
              </a:rPr>
              <a:t>oldrdd</a:t>
            </a:r>
            <a:r>
              <a:rPr lang="en-US" sz="2800" b="1" dirty="0" err="1" smtClean="0">
                <a:latin typeface="Consolas"/>
                <a:cs typeface="Consolas"/>
              </a:rPr>
              <a:t>.unpersist</a:t>
            </a:r>
            <a:r>
              <a:rPr lang="en-US" sz="2800" b="1" dirty="0" smtClean="0">
                <a:latin typeface="Consolas"/>
                <a:cs typeface="Consolas"/>
              </a:rPr>
              <a:t>()</a:t>
            </a: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>
                <a:latin typeface="Consolas"/>
                <a:cs typeface="Consolas"/>
              </a:rPr>
              <a:t> </a:t>
            </a:r>
            <a:r>
              <a:rPr lang="en-US" sz="2800" dirty="0" smtClean="0">
                <a:latin typeface="Consolas"/>
                <a:cs typeface="Consolas"/>
              </a:rPr>
              <a:t>  </a:t>
            </a:r>
            <a:r>
              <a:rPr lang="en-US" sz="2800" dirty="0">
                <a:solidFill>
                  <a:schemeClr val="accent6"/>
                </a:solidFill>
                <a:latin typeface="Consolas"/>
                <a:cs typeface="Consolas"/>
              </a:rPr>
              <a:t> </a:t>
            </a:r>
            <a:r>
              <a:rPr lang="en-US" sz="2800" dirty="0" smtClean="0">
                <a:latin typeface="Consolas"/>
                <a:cs typeface="Consolas"/>
              </a:rPr>
              <a:t> </a:t>
            </a:r>
          </a:p>
          <a:p>
            <a:pPr marL="0" indent="0">
              <a:buFont typeface="Arial" charset="0"/>
              <a:buNone/>
            </a:pPr>
            <a:endParaRPr lang="en-US" sz="2800" dirty="0">
              <a:latin typeface="Consolas"/>
              <a:cs typeface="Consolas"/>
            </a:endParaRPr>
          </a:p>
          <a:p>
            <a:pPr marL="0" indent="0">
              <a:buFont typeface="Arial" charset="0"/>
              <a:buNone/>
            </a:pPr>
            <a:endParaRPr lang="en-US" sz="2800" dirty="0" smtClean="0">
              <a:latin typeface="Consolas"/>
              <a:cs typeface="Consola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3512" y="4787205"/>
            <a:ext cx="8686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2800" dirty="0" smtClean="0"/>
              <a:t>If you know that do you don't need </a:t>
            </a:r>
            <a:r>
              <a:rPr lang="en-US" sz="2800" dirty="0" err="1" smtClean="0"/>
              <a:t>rdd</a:t>
            </a:r>
            <a:r>
              <a:rPr lang="en-US" sz="2800" dirty="0" smtClean="0"/>
              <a:t> anymore, use </a:t>
            </a:r>
            <a:r>
              <a:rPr lang="en-US" sz="2800" b="1" dirty="0" err="1" smtClean="0">
                <a:latin typeface="Consolas" charset="0"/>
                <a:ea typeface="Consolas" charset="0"/>
                <a:cs typeface="Consolas" charset="0"/>
              </a:rPr>
              <a:t>unpersist</a:t>
            </a:r>
            <a:r>
              <a:rPr lang="en-US" sz="2800" b="1" dirty="0" smtClean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2866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Lazy Evaluation &amp; Resilience </a:t>
            </a:r>
          </a:p>
          <a:p>
            <a:pPr>
              <a:buFont typeface="Wingdings" charset="2"/>
              <a:buChar char="q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Persistence</a:t>
            </a:r>
          </a:p>
          <a:p>
            <a:pPr>
              <a:buFont typeface="Wingdings" charset="2"/>
              <a:buChar char="q"/>
            </a:pPr>
            <a:r>
              <a:rPr lang="en-US" dirty="0"/>
              <a:t>Example: PageRank Algorithm</a:t>
            </a:r>
          </a:p>
          <a:p>
            <a:pPr>
              <a:buFont typeface="Wingdings" charset="2"/>
              <a:buChar char="q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04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598" y="5181600"/>
            <a:ext cx="2150847" cy="9601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2400" y="1254836"/>
            <a:ext cx="5975087" cy="455192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Early Days of The Web: Portals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33564"/>
            <a:ext cx="5029200" cy="41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402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Lazy Evaluation &amp; Resilience 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Persistence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Example: PageRank Algorithm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Lazy : Nothing happens before an action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2891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Early Search Engines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50825" y="4630766"/>
            <a:ext cx="493135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Main Idea: 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b="1" dirty="0"/>
              <a:t>	</a:t>
            </a:r>
            <a:r>
              <a:rPr lang="en-US" sz="2000" dirty="0" smtClean="0"/>
              <a:t>Crawl web and store html files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b="1" dirty="0"/>
              <a:t> </a:t>
            </a:r>
            <a:r>
              <a:rPr lang="en-US" sz="2000" dirty="0" smtClean="0"/>
              <a:t>Match query text to html file text</a:t>
            </a:r>
          </a:p>
          <a:p>
            <a:endParaRPr lang="en-US" sz="2000" b="1" dirty="0" smtClean="0"/>
          </a:p>
          <a:p>
            <a:r>
              <a:rPr lang="en-US" sz="2000" b="1" dirty="0" smtClean="0"/>
              <a:t>Challenge</a:t>
            </a:r>
            <a:r>
              <a:rPr lang="en-US" sz="2000" dirty="0" smtClean="0"/>
              <a:t>: Identify Important Websites!!!!</a:t>
            </a:r>
            <a:endParaRPr lang="en-US" sz="20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081859"/>
            <a:ext cx="5534185" cy="340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96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400" y="1542285"/>
            <a:ext cx="5892800" cy="444575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7" name="Rectangle 6"/>
          <p:cNvSpPr/>
          <p:nvPr/>
        </p:nvSpPr>
        <p:spPr>
          <a:xfrm>
            <a:off x="152400" y="1143000"/>
            <a:ext cx="85733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660099"/>
                </a:solidFill>
                <a:hlinkClick r:id="rId4"/>
              </a:rPr>
              <a:t>The </a:t>
            </a:r>
            <a:r>
              <a:rPr lang="en-US" sz="1600" b="1" dirty="0">
                <a:solidFill>
                  <a:srgbClr val="660099"/>
                </a:solidFill>
                <a:hlinkClick r:id="rId4"/>
              </a:rPr>
              <a:t>PageRank </a:t>
            </a:r>
            <a:r>
              <a:rPr lang="en-US" sz="1600" dirty="0">
                <a:solidFill>
                  <a:srgbClr val="660099"/>
                </a:solidFill>
                <a:hlinkClick r:id="rId4"/>
              </a:rPr>
              <a:t>citation ranking: Bringing order to the web.</a:t>
            </a:r>
            <a:endParaRPr lang="en-US" sz="1600" dirty="0">
              <a:solidFill>
                <a:srgbClr val="222222"/>
              </a:solidFill>
            </a:endParaRPr>
          </a:p>
          <a:p>
            <a:r>
              <a:rPr lang="en-US" sz="1600" dirty="0">
                <a:solidFill>
                  <a:srgbClr val="006621"/>
                </a:solidFill>
              </a:rPr>
              <a:t>L Page, S </a:t>
            </a:r>
            <a:r>
              <a:rPr lang="en-US" sz="1600" dirty="0" err="1">
                <a:solidFill>
                  <a:srgbClr val="006621"/>
                </a:solidFill>
              </a:rPr>
              <a:t>Brin</a:t>
            </a:r>
            <a:r>
              <a:rPr lang="en-US" sz="1600" dirty="0">
                <a:solidFill>
                  <a:srgbClr val="006621"/>
                </a:solidFill>
              </a:rPr>
              <a:t>, R </a:t>
            </a:r>
            <a:r>
              <a:rPr lang="en-US" sz="1600" dirty="0" err="1">
                <a:solidFill>
                  <a:srgbClr val="006621"/>
                </a:solidFill>
              </a:rPr>
              <a:t>Motwani</a:t>
            </a:r>
            <a:r>
              <a:rPr lang="en-US" sz="1600" dirty="0">
                <a:solidFill>
                  <a:srgbClr val="006621"/>
                </a:solidFill>
              </a:rPr>
              <a:t>, T </a:t>
            </a:r>
            <a:r>
              <a:rPr lang="en-US" sz="1600" dirty="0" err="1">
                <a:solidFill>
                  <a:srgbClr val="006621"/>
                </a:solidFill>
              </a:rPr>
              <a:t>Winograd</a:t>
            </a:r>
            <a:r>
              <a:rPr lang="en-US" sz="1600" dirty="0">
                <a:solidFill>
                  <a:srgbClr val="006621"/>
                </a:solidFill>
              </a:rPr>
              <a:t> </a:t>
            </a:r>
            <a:r>
              <a:rPr lang="en-US" sz="1600" dirty="0" smtClean="0">
                <a:solidFill>
                  <a:srgbClr val="006621"/>
                </a:solidFill>
                <a:hlinkClick r:id="rId5"/>
              </a:rPr>
              <a:t>–</a:t>
            </a:r>
            <a:r>
              <a:rPr lang="en-US" sz="1600" dirty="0" smtClean="0">
                <a:solidFill>
                  <a:srgbClr val="006621"/>
                </a:solidFill>
              </a:rPr>
              <a:t> </a:t>
            </a:r>
            <a:r>
              <a:rPr lang="en-US" sz="1600" dirty="0">
                <a:solidFill>
                  <a:srgbClr val="006621"/>
                </a:solidFill>
              </a:rPr>
              <a:t>1999 </a:t>
            </a:r>
            <a:r>
              <a:rPr lang="en-US" sz="1600" dirty="0" smtClean="0">
                <a:hlinkClick r:id="rId5"/>
              </a:rPr>
              <a:t>Cited </a:t>
            </a:r>
            <a:r>
              <a:rPr lang="en-US" sz="1600" dirty="0">
                <a:hlinkClick r:id="rId5"/>
              </a:rPr>
              <a:t>by 10184</a:t>
            </a:r>
            <a:endParaRPr lang="en-US" sz="1600" dirty="0"/>
          </a:p>
          <a:p>
            <a:endParaRPr lang="en-US" sz="1600" dirty="0">
              <a:solidFill>
                <a:srgbClr val="00662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41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673" y="2506452"/>
            <a:ext cx="1469057" cy="65582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 Graph of the World Wide Web (WWW)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1205162" y="5228994"/>
            <a:ext cx="6648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Nodes</a:t>
            </a:r>
            <a:r>
              <a:rPr lang="en-US" dirty="0" smtClean="0"/>
              <a:t>: Websites  (N in total)</a:t>
            </a:r>
          </a:p>
          <a:p>
            <a:r>
              <a:rPr lang="en-US" b="1" dirty="0" smtClean="0"/>
              <a:t>Edges</a:t>
            </a:r>
            <a:r>
              <a:rPr lang="en-US" dirty="0" smtClean="0"/>
              <a:t>: An edge from A to B exists if A contains a hyperlink to B</a:t>
            </a:r>
            <a:endParaRPr lang="en-US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317" y="1144891"/>
            <a:ext cx="4032568" cy="2718731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Triangle 42"/>
          <p:cNvSpPr/>
          <p:nvPr/>
        </p:nvSpPr>
        <p:spPr>
          <a:xfrm rot="16200000">
            <a:off x="1676069" y="1782074"/>
            <a:ext cx="2662373" cy="1442511"/>
          </a:xfrm>
          <a:prstGeom prst="triangle">
            <a:avLst>
              <a:gd name="adj" fmla="val 71978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/>
          <p:nvPr/>
        </p:nvCxnSpPr>
        <p:spPr>
          <a:xfrm>
            <a:off x="1219383" y="3031979"/>
            <a:ext cx="220788" cy="1005708"/>
          </a:xfrm>
          <a:prstGeom prst="line">
            <a:avLst/>
          </a:prstGeom>
          <a:ln w="41275">
            <a:headEnd type="triangle" w="lg" len="lg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 flipV="1">
            <a:off x="1513501" y="4214721"/>
            <a:ext cx="1604395" cy="683922"/>
          </a:xfrm>
          <a:prstGeom prst="line">
            <a:avLst/>
          </a:prstGeom>
          <a:ln w="41275">
            <a:headEnd type="triangle" w="lg" len="lg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441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Score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22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1545733" y="5320870"/>
            <a:ext cx="6531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Each webpage </a:t>
            </a:r>
            <a:r>
              <a:rPr lang="en-US" dirty="0"/>
              <a:t>h</a:t>
            </a:r>
            <a:r>
              <a:rPr lang="en-US" dirty="0" smtClean="0"/>
              <a:t>as an</a:t>
            </a:r>
            <a:r>
              <a:rPr lang="en-US" b="1" dirty="0" smtClean="0"/>
              <a:t> importance </a:t>
            </a:r>
            <a:r>
              <a:rPr lang="en-US" b="1" smtClean="0"/>
              <a:t>score </a:t>
            </a:r>
            <a:r>
              <a:rPr lang="en-US" smtClean="0"/>
              <a:t>between 0 and 1</a:t>
            </a:r>
            <a:endParaRPr lang="en-US" dirty="0"/>
          </a:p>
        </p:txBody>
      </p:sp>
      <p:cxnSp>
        <p:nvCxnSpPr>
          <p:cNvPr id="39" name="Straight Connector 38"/>
          <p:cNvCxnSpPr/>
          <p:nvPr/>
        </p:nvCxnSpPr>
        <p:spPr>
          <a:xfrm>
            <a:off x="1219383" y="3031979"/>
            <a:ext cx="220788" cy="1005708"/>
          </a:xfrm>
          <a:prstGeom prst="line">
            <a:avLst/>
          </a:prstGeom>
          <a:ln w="41275">
            <a:headEnd type="triangle" w="lg" len="lg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 flipV="1">
            <a:off x="1513501" y="4214721"/>
            <a:ext cx="1604395" cy="683922"/>
          </a:xfrm>
          <a:prstGeom prst="line">
            <a:avLst/>
          </a:prstGeom>
          <a:ln w="41275">
            <a:headEnd type="triangle" w="lg" len="lg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179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Score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583536" y="5204884"/>
            <a:ext cx="814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Property 1</a:t>
            </a:r>
            <a:r>
              <a:rPr lang="en-US" dirty="0" smtClean="0"/>
              <a:t>: </a:t>
            </a:r>
          </a:p>
          <a:p>
            <a:r>
              <a:rPr lang="en-US" dirty="0"/>
              <a:t> </a:t>
            </a:r>
            <a:r>
              <a:rPr lang="en-US" dirty="0" smtClean="0"/>
              <a:t>      The importance score of a website is </a:t>
            </a:r>
            <a:r>
              <a:rPr lang="en-US" b="1" dirty="0" smtClean="0"/>
              <a:t>higher </a:t>
            </a:r>
            <a:r>
              <a:rPr lang="en-US" dirty="0" smtClean="0"/>
              <a:t>if a lot of websites </a:t>
            </a:r>
            <a:r>
              <a:rPr lang="en-US" b="1" dirty="0" smtClean="0"/>
              <a:t>link to it.</a:t>
            </a:r>
            <a:endParaRPr lang="en-US" b="1" dirty="0"/>
          </a:p>
        </p:txBody>
      </p:sp>
      <p:grpSp>
        <p:nvGrpSpPr>
          <p:cNvPr id="42" name="Group 41"/>
          <p:cNvGrpSpPr/>
          <p:nvPr/>
        </p:nvGrpSpPr>
        <p:grpSpPr>
          <a:xfrm>
            <a:off x="89630" y="1152760"/>
            <a:ext cx="1884142" cy="845635"/>
            <a:chOff x="89630" y="1152760"/>
            <a:chExt cx="1884142" cy="845635"/>
          </a:xfrm>
        </p:grpSpPr>
        <p:sp>
          <p:nvSpPr>
            <p:cNvPr id="2" name="Down Arrow 1"/>
            <p:cNvSpPr/>
            <p:nvPr/>
          </p:nvSpPr>
          <p:spPr>
            <a:xfrm rot="18952755">
              <a:off x="1489140" y="1363392"/>
              <a:ext cx="484632" cy="635003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9630" y="1152760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higher score</a:t>
              </a:r>
              <a:endParaRPr lang="en-US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12360" y="4240224"/>
            <a:ext cx="1364476" cy="779874"/>
            <a:chOff x="2973074" y="1827085"/>
            <a:chExt cx="1364476" cy="779874"/>
          </a:xfrm>
        </p:grpSpPr>
        <p:sp>
          <p:nvSpPr>
            <p:cNvPr id="40" name="Down Arrow 39"/>
            <p:cNvSpPr/>
            <p:nvPr/>
          </p:nvSpPr>
          <p:spPr>
            <a:xfrm rot="13949593">
              <a:off x="3626754" y="1751899"/>
              <a:ext cx="484632" cy="635003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973074" y="2237627"/>
              <a:ext cx="13644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lower score</a:t>
              </a:r>
              <a:endParaRPr lang="en-US" dirty="0"/>
            </a:p>
          </p:txBody>
        </p:sp>
      </p:grpSp>
      <p:cxnSp>
        <p:nvCxnSpPr>
          <p:cNvPr id="44" name="Straight Connector 43"/>
          <p:cNvCxnSpPr/>
          <p:nvPr/>
        </p:nvCxnSpPr>
        <p:spPr>
          <a:xfrm>
            <a:off x="1219383" y="3031979"/>
            <a:ext cx="220788" cy="1005708"/>
          </a:xfrm>
          <a:prstGeom prst="line">
            <a:avLst/>
          </a:prstGeom>
          <a:ln w="41275">
            <a:headEnd type="triangle" w="lg" len="lg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 flipV="1">
            <a:off x="1513501" y="4214721"/>
            <a:ext cx="1604395" cy="683922"/>
          </a:xfrm>
          <a:prstGeom prst="line">
            <a:avLst/>
          </a:prstGeom>
          <a:ln w="41275">
            <a:headEnd type="triangle" w="lg" len="lg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7617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Score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047568" y="2907705"/>
              <a:ext cx="162232" cy="73898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 flipV="1">
              <a:off x="2263682" y="3776768"/>
              <a:ext cx="1178888" cy="502537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543911" y="5257800"/>
            <a:ext cx="8295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Property 2</a:t>
            </a:r>
            <a:r>
              <a:rPr lang="en-US" dirty="0" smtClean="0"/>
              <a:t>: </a:t>
            </a:r>
          </a:p>
          <a:p>
            <a:r>
              <a:rPr lang="en-US" dirty="0"/>
              <a:t> </a:t>
            </a:r>
            <a:r>
              <a:rPr lang="en-US" dirty="0" smtClean="0"/>
              <a:t>   The importance score of a website is higher if </a:t>
            </a:r>
            <a:r>
              <a:rPr lang="en-US" b="1" dirty="0" smtClean="0"/>
              <a:t>important websites link to it</a:t>
            </a:r>
            <a:endParaRPr lang="en-US" b="1" dirty="0"/>
          </a:p>
        </p:txBody>
      </p:sp>
      <p:grpSp>
        <p:nvGrpSpPr>
          <p:cNvPr id="39" name="Group 38"/>
          <p:cNvGrpSpPr/>
          <p:nvPr/>
        </p:nvGrpSpPr>
        <p:grpSpPr>
          <a:xfrm>
            <a:off x="4590885" y="1845627"/>
            <a:ext cx="1960799" cy="760590"/>
            <a:chOff x="985018" y="1077021"/>
            <a:chExt cx="1960799" cy="760590"/>
          </a:xfrm>
        </p:grpSpPr>
        <p:sp>
          <p:nvSpPr>
            <p:cNvPr id="40" name="Down Arrow 39"/>
            <p:cNvSpPr/>
            <p:nvPr/>
          </p:nvSpPr>
          <p:spPr>
            <a:xfrm rot="8044824">
              <a:off x="1060204" y="1001835"/>
              <a:ext cx="484632" cy="635003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491573" y="1468279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higher score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035461" y="2236885"/>
            <a:ext cx="1364476" cy="895857"/>
            <a:chOff x="3029534" y="2246838"/>
            <a:chExt cx="1364476" cy="895857"/>
          </a:xfrm>
        </p:grpSpPr>
        <p:sp>
          <p:nvSpPr>
            <p:cNvPr id="43" name="Down Arrow 42"/>
            <p:cNvSpPr/>
            <p:nvPr/>
          </p:nvSpPr>
          <p:spPr>
            <a:xfrm rot="3167690">
              <a:off x="3154593" y="2582877"/>
              <a:ext cx="484632" cy="635003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029534" y="2246838"/>
              <a:ext cx="13644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lower score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1436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Algorithm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25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047568" y="2907705"/>
              <a:ext cx="162232" cy="73898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 flipV="1">
              <a:off x="2263682" y="3776768"/>
              <a:ext cx="1178888" cy="502537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364944" y="4817368"/>
            <a:ext cx="82952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</a:p>
          <a:p>
            <a:r>
              <a:rPr lang="en-US" dirty="0" smtClean="0"/>
              <a:t>All websites start with equal score. If </a:t>
            </a:r>
            <a:r>
              <a:rPr lang="en-US" i="1" dirty="0" smtClean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dirty="0" smtClean="0"/>
              <a:t> websites in total, then:</a:t>
            </a:r>
          </a:p>
          <a:p>
            <a:endParaRPr lang="en-US" b="1" dirty="0"/>
          </a:p>
          <a:p>
            <a:r>
              <a:rPr lang="en-US" b="1" dirty="0" smtClean="0"/>
              <a:t>                                                           </a:t>
            </a:r>
            <a:r>
              <a:rPr lang="en-US" dirty="0" smtClean="0"/>
              <a:t>for every website</a:t>
            </a:r>
            <a:endParaRPr lang="en-US" b="1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510" y="5486400"/>
            <a:ext cx="1075609" cy="641896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3667" y="5784848"/>
            <a:ext cx="216856" cy="14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7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Algorithm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047568" y="2907705"/>
              <a:ext cx="162232" cy="73898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 flipV="1">
              <a:off x="2263682" y="3776768"/>
              <a:ext cx="1178888" cy="502537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299929" y="4973471"/>
            <a:ext cx="8539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</a:p>
          <a:p>
            <a:r>
              <a:rPr lang="en-US" dirty="0" smtClean="0"/>
              <a:t>Let         be the </a:t>
            </a:r>
            <a:r>
              <a:rPr lang="en-US" b="1" dirty="0" smtClean="0"/>
              <a:t>out-degree</a:t>
            </a:r>
            <a:r>
              <a:rPr lang="en-US" dirty="0" smtClean="0"/>
              <a:t> of a website (i.e., # of links in website)</a:t>
            </a:r>
            <a:endParaRPr lang="en-US" b="1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5754554"/>
            <a:ext cx="3591578" cy="265246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429" y="5333197"/>
            <a:ext cx="272415" cy="229403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2833410" y="2679325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out-degree: 3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4601457" y="1261241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out-degree: 2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042669" y="1334571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out-degree: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4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Algorithm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27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047568" y="2907705"/>
              <a:ext cx="162232" cy="73898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 flipV="1">
              <a:off x="2263682" y="3776768"/>
              <a:ext cx="1178888" cy="502537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299929" y="4800600"/>
            <a:ext cx="8539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</a:p>
          <a:p>
            <a:r>
              <a:rPr lang="en-US" dirty="0" smtClean="0"/>
              <a:t>The score of every website      gets updated as follows:</a:t>
            </a:r>
          </a:p>
          <a:p>
            <a:endParaRPr lang="en-US" b="1" dirty="0"/>
          </a:p>
          <a:p>
            <a:r>
              <a:rPr lang="en-US" b="1" dirty="0" smtClean="0"/>
              <a:t>                                                                                ,  </a:t>
            </a:r>
            <a:r>
              <a:rPr lang="en-US" dirty="0" smtClean="0"/>
              <a:t>where       </a:t>
            </a:r>
            <a:endParaRPr lang="en-US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689" y="5199943"/>
            <a:ext cx="197142" cy="13405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422" y="5726289"/>
            <a:ext cx="939115" cy="23657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0" y="5562600"/>
            <a:ext cx="3499687" cy="59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357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Algorithm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28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047568" y="2907705"/>
              <a:ext cx="162232" cy="73898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 flipV="1">
              <a:off x="2263682" y="3776768"/>
              <a:ext cx="1178888" cy="502537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299929" y="4800600"/>
            <a:ext cx="8539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</a:p>
          <a:p>
            <a:r>
              <a:rPr lang="en-US" dirty="0" smtClean="0"/>
              <a:t>The score of every website      gets updated as follows:</a:t>
            </a:r>
          </a:p>
          <a:p>
            <a:endParaRPr lang="en-US" b="1" dirty="0"/>
          </a:p>
          <a:p>
            <a:r>
              <a:rPr lang="en-US" b="1" dirty="0" smtClean="0"/>
              <a:t>                                                                                ,  </a:t>
            </a:r>
            <a:r>
              <a:rPr lang="en-US" dirty="0" smtClean="0"/>
              <a:t>where       </a:t>
            </a:r>
            <a:endParaRPr lang="en-US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689" y="5199943"/>
            <a:ext cx="197142" cy="13405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422" y="5726289"/>
            <a:ext cx="939115" cy="23657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0" y="5562600"/>
            <a:ext cx="3499687" cy="599575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" y="2819400"/>
            <a:ext cx="407690" cy="216856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24200" y="2907344"/>
            <a:ext cx="407690" cy="216856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1395171"/>
            <a:ext cx="378514" cy="20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10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Lazy Evaluation &amp; Resilience </a:t>
            </a:r>
          </a:p>
          <a:p>
            <a:pPr>
              <a:buFont typeface="Wingdings" charset="2"/>
              <a:buChar char="q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Persistence</a:t>
            </a:r>
          </a:p>
          <a:p>
            <a:pPr>
              <a:buFont typeface="Wingdings" charset="2"/>
              <a:buChar char="q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Example: PageRank Algorithm</a:t>
            </a:r>
          </a:p>
          <a:p>
            <a:pPr>
              <a:buFont typeface="Wingdings" charset="2"/>
              <a:buChar char="q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326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Algorithm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047568" y="2907705"/>
              <a:ext cx="162232" cy="73898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 flipV="1">
              <a:off x="2263682" y="3776768"/>
              <a:ext cx="1178888" cy="502537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299929" y="4800600"/>
            <a:ext cx="8539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</a:p>
          <a:p>
            <a:r>
              <a:rPr lang="en-US" dirty="0" smtClean="0"/>
              <a:t>The score of every website      gets updated as follows:</a:t>
            </a:r>
          </a:p>
          <a:p>
            <a:endParaRPr lang="en-US" b="1" dirty="0"/>
          </a:p>
          <a:p>
            <a:r>
              <a:rPr lang="en-US" b="1" dirty="0" smtClean="0"/>
              <a:t>                                                                                ,  </a:t>
            </a:r>
            <a:r>
              <a:rPr lang="en-US" dirty="0" smtClean="0"/>
              <a:t>where       </a:t>
            </a:r>
            <a:endParaRPr lang="en-US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689" y="5199943"/>
            <a:ext cx="197142" cy="13405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422" y="5726289"/>
            <a:ext cx="939115" cy="23657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0" y="5562600"/>
            <a:ext cx="3499687" cy="59957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" y="2275974"/>
            <a:ext cx="325855" cy="39102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4168" y="2687135"/>
            <a:ext cx="296232" cy="36086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2800" y="2839535"/>
            <a:ext cx="296232" cy="36086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0400" y="3581400"/>
            <a:ext cx="296232" cy="360865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76800" y="1371600"/>
            <a:ext cx="325855" cy="396951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48200" y="1905000"/>
            <a:ext cx="325855" cy="396951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7545" y="1889049"/>
            <a:ext cx="325855" cy="39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6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Algorithm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047568" y="2907705"/>
              <a:ext cx="162232" cy="73898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 flipV="1">
              <a:off x="2263682" y="3776768"/>
              <a:ext cx="1178888" cy="502537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299929" y="4800600"/>
            <a:ext cx="8539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</a:p>
          <a:p>
            <a:r>
              <a:rPr lang="en-US" dirty="0" smtClean="0"/>
              <a:t>The score of every website      gets updated as follows:</a:t>
            </a:r>
          </a:p>
          <a:p>
            <a:endParaRPr lang="en-US" b="1" dirty="0"/>
          </a:p>
          <a:p>
            <a:r>
              <a:rPr lang="en-US" b="1" dirty="0" smtClean="0"/>
              <a:t>                                                                                ,  </a:t>
            </a:r>
            <a:r>
              <a:rPr lang="en-US" dirty="0" smtClean="0"/>
              <a:t>where       </a:t>
            </a:r>
            <a:endParaRPr lang="en-US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689" y="5199943"/>
            <a:ext cx="197142" cy="13405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422" y="5726289"/>
            <a:ext cx="939115" cy="23657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0" y="5562600"/>
            <a:ext cx="3499687" cy="599575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" y="2275974"/>
            <a:ext cx="325855" cy="391026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4168" y="2687135"/>
            <a:ext cx="296232" cy="360865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7545" y="1889049"/>
            <a:ext cx="325855" cy="39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174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9 0.00625 L 0.08281 -0.09676 " pathEditMode="relative" ptsTypes="AA">
                                      <p:cBhvr>
                                        <p:cTn id="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64 -0.00186 L -0.09687 -0.15973 " pathEditMode="relative" ptsTypes="AA">
                                      <p:cBhvr>
                                        <p:cTn id="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12 0.00787 L -0.20886 -0.04607 " pathEditMode="relative" ptsTypes="AA">
                                      <p:cBhvr>
                                        <p:cTn id="1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Algorithm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047568" y="2907705"/>
              <a:ext cx="162232" cy="73898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 flipV="1">
              <a:off x="2263682" y="3776768"/>
              <a:ext cx="1178888" cy="502537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299929" y="4800600"/>
            <a:ext cx="8539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</a:p>
          <a:p>
            <a:r>
              <a:rPr lang="en-US" dirty="0" smtClean="0"/>
              <a:t>The score of every website      gets updated as follows:</a:t>
            </a:r>
          </a:p>
          <a:p>
            <a:endParaRPr lang="en-US" b="1" dirty="0"/>
          </a:p>
          <a:p>
            <a:r>
              <a:rPr lang="en-US" b="1" dirty="0" smtClean="0"/>
              <a:t>                                                                                ,  </a:t>
            </a:r>
            <a:r>
              <a:rPr lang="en-US" dirty="0" smtClean="0"/>
              <a:t>where       </a:t>
            </a:r>
            <a:endParaRPr lang="en-US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689" y="5199943"/>
            <a:ext cx="197142" cy="13405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422" y="5726289"/>
            <a:ext cx="939115" cy="23657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0" y="5562600"/>
            <a:ext cx="3499687" cy="59957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1212536"/>
            <a:ext cx="4034090" cy="4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087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Algorithm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32</a:t>
            </a:fld>
            <a:endParaRPr lang="en-US" alt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115679" y="1600200"/>
            <a:ext cx="6961521" cy="3402147"/>
            <a:chOff x="1971368" y="1855653"/>
            <a:chExt cx="5115232" cy="2499852"/>
          </a:xfrm>
        </p:grpSpPr>
        <p:sp>
          <p:nvSpPr>
            <p:cNvPr id="6" name="Oval 5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047568" y="2907705"/>
              <a:ext cx="162232" cy="738981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 flipV="1">
              <a:off x="2263682" y="3776768"/>
              <a:ext cx="1178888" cy="502537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41275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41275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41275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41275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300953" y="5059989"/>
            <a:ext cx="85392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</a:p>
          <a:p>
            <a:r>
              <a:rPr lang="en-US" dirty="0" smtClean="0"/>
              <a:t>The algorithm is repeated over multiple iterations, until convergence.</a:t>
            </a:r>
          </a:p>
          <a:p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12536"/>
            <a:ext cx="4034090" cy="4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98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PageRank Algorithm: Pseudo-Code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33</a:t>
            </a:fld>
            <a:endParaRPr lang="en-US" altLang="en-US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071" y="3175334"/>
            <a:ext cx="808121" cy="482266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2434535" y="3239607"/>
            <a:ext cx="3813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Set                  for </a:t>
            </a:r>
            <a:r>
              <a:rPr lang="en-US" dirty="0"/>
              <a:t>every </a:t>
            </a:r>
            <a:r>
              <a:rPr lang="en-US" dirty="0" smtClean="0"/>
              <a:t>website      </a:t>
            </a:r>
            <a:endParaRPr lang="en-US" b="1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6153" y="3385687"/>
            <a:ext cx="179220" cy="121870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605735" y="1371600"/>
            <a:ext cx="226215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Input: </a:t>
            </a:r>
            <a:r>
              <a:rPr lang="en-US" dirty="0" smtClean="0"/>
              <a:t>WWW graph </a:t>
            </a:r>
          </a:p>
          <a:p>
            <a:endParaRPr lang="en-US" b="1" dirty="0"/>
          </a:p>
          <a:p>
            <a:endParaRPr lang="en-US" b="1" dirty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7067" y="1451875"/>
            <a:ext cx="212914" cy="220800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624441" y="3221502"/>
            <a:ext cx="16594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Initialization: 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609600" y="4190213"/>
            <a:ext cx="14798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Main Loop: 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2434535" y="4181029"/>
            <a:ext cx="2467342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For                   repeat: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until convergence   </a:t>
            </a:r>
            <a:endParaRPr lang="en-US" b="1" dirty="0"/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1071" y="4627279"/>
            <a:ext cx="3499687" cy="599575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6960" y="4277858"/>
            <a:ext cx="939115" cy="236572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3220605" y="1672675"/>
            <a:ext cx="1701028" cy="831305"/>
            <a:chOff x="1971368" y="1855653"/>
            <a:chExt cx="5115232" cy="2499852"/>
          </a:xfrm>
        </p:grpSpPr>
        <p:sp>
          <p:nvSpPr>
            <p:cNvPr id="52" name="Oval 51"/>
            <p:cNvSpPr/>
            <p:nvPr/>
          </p:nvSpPr>
          <p:spPr>
            <a:xfrm>
              <a:off x="1971368" y="2755305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2133600" y="3646686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2667000" y="2024363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4419600" y="1855653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3442570" y="4203105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4532671" y="3112621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5541656" y="2907705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5703888" y="3799086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6237288" y="2176763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6934200" y="3265021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/>
            <p:cNvCxnSpPr/>
            <p:nvPr/>
          </p:nvCxnSpPr>
          <p:spPr>
            <a:xfrm flipV="1">
              <a:off x="2101450" y="2154445"/>
              <a:ext cx="587868" cy="623178"/>
            </a:xfrm>
            <a:prstGeom prst="line">
              <a:avLst/>
            </a:prstGeom>
            <a:ln w="19050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H="1" flipV="1">
              <a:off x="2743200" y="2176763"/>
              <a:ext cx="620806" cy="831138"/>
            </a:xfrm>
            <a:prstGeom prst="line">
              <a:avLst/>
            </a:prstGeom>
            <a:ln w="19050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H="1">
              <a:off x="2819400" y="1931853"/>
              <a:ext cx="1600200" cy="168710"/>
            </a:xfrm>
            <a:prstGeom prst="line">
              <a:avLst/>
            </a:prstGeom>
            <a:ln w="19050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 flipV="1">
              <a:off x="3494088" y="3061783"/>
              <a:ext cx="1038583" cy="127038"/>
            </a:xfrm>
            <a:prstGeom prst="line">
              <a:avLst/>
            </a:prstGeom>
            <a:ln w="19050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>
              <a:off x="2286000" y="3115665"/>
              <a:ext cx="1078006" cy="607221"/>
            </a:xfrm>
            <a:prstGeom prst="line">
              <a:avLst/>
            </a:prstGeom>
            <a:ln w="19050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2047568" y="2907705"/>
              <a:ext cx="162232" cy="738981"/>
            </a:xfrm>
            <a:prstGeom prst="line">
              <a:avLst/>
            </a:prstGeom>
            <a:ln w="19050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 flipV="1">
              <a:off x="2263682" y="3776768"/>
              <a:ext cx="1178888" cy="502537"/>
            </a:xfrm>
            <a:prstGeom prst="line">
              <a:avLst/>
            </a:prstGeom>
            <a:ln w="19050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3594970" y="3875286"/>
              <a:ext cx="2108918" cy="409869"/>
            </a:xfrm>
            <a:prstGeom prst="line">
              <a:avLst/>
            </a:prstGeom>
            <a:ln w="19050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>
              <a:off x="4685071" y="2983905"/>
              <a:ext cx="856585" cy="204916"/>
            </a:xfrm>
            <a:prstGeom prst="line">
              <a:avLst/>
            </a:prstGeom>
            <a:ln w="19050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3417888" y="3137983"/>
              <a:ext cx="100882" cy="1065122"/>
            </a:xfrm>
            <a:prstGeom prst="line">
              <a:avLst/>
            </a:prstGeom>
            <a:ln w="19050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4467372" y="2008053"/>
              <a:ext cx="113071" cy="1104568"/>
            </a:xfrm>
            <a:prstGeom prst="line">
              <a:avLst/>
            </a:prstGeom>
            <a:ln w="19050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6367370" y="2306845"/>
              <a:ext cx="589148" cy="980494"/>
            </a:xfrm>
            <a:prstGeom prst="line">
              <a:avLst/>
            </a:prstGeom>
            <a:ln w="19050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V="1">
              <a:off x="5671738" y="2306845"/>
              <a:ext cx="587868" cy="623178"/>
            </a:xfrm>
            <a:prstGeom prst="line">
              <a:avLst/>
            </a:prstGeom>
            <a:ln w="19050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5833970" y="3395103"/>
              <a:ext cx="1122548" cy="426301"/>
            </a:xfrm>
            <a:prstGeom prst="line">
              <a:avLst/>
            </a:prstGeom>
            <a:ln w="19050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H="1" flipV="1">
              <a:off x="5617856" y="3060105"/>
              <a:ext cx="162232" cy="738981"/>
            </a:xfrm>
            <a:prstGeom prst="line">
              <a:avLst/>
            </a:prstGeom>
            <a:ln w="19050">
              <a:headEnd type="triangle" w="lg" len="lg"/>
              <a:tailEnd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4572000" y="1931853"/>
              <a:ext cx="1665288" cy="321110"/>
            </a:xfrm>
            <a:prstGeom prst="line">
              <a:avLst/>
            </a:prstGeom>
            <a:ln w="19050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3572652" y="3242703"/>
              <a:ext cx="982337" cy="982720"/>
            </a:xfrm>
            <a:prstGeom prst="line">
              <a:avLst/>
            </a:prstGeom>
            <a:ln w="19050">
              <a:headEnd type="triangle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Oval 79"/>
            <p:cNvSpPr/>
            <p:nvPr/>
          </p:nvSpPr>
          <p:spPr>
            <a:xfrm>
              <a:off x="3341688" y="2985583"/>
              <a:ext cx="152400" cy="152400"/>
            </a:xfrm>
            <a:prstGeom prst="ellipse">
              <a:avLst/>
            </a:prstGeom>
            <a:ln w="19050">
              <a:headEnd w="lg" len="lg"/>
              <a:tailEnd w="lg" len="lg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1" name="Straight Connector 80"/>
            <p:cNvCxnSpPr/>
            <p:nvPr/>
          </p:nvCxnSpPr>
          <p:spPr>
            <a:xfrm flipH="1">
              <a:off x="2819400" y="1981200"/>
              <a:ext cx="1600200" cy="168710"/>
            </a:xfrm>
            <a:prstGeom prst="line">
              <a:avLst/>
            </a:prstGeom>
            <a:ln w="19050">
              <a:headEnd type="non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72218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0825" y="1143000"/>
            <a:ext cx="8229600" cy="5336821"/>
          </a:xfrm>
        </p:spPr>
        <p:txBody>
          <a:bodyPr/>
          <a:lstStyle/>
          <a:p>
            <a:pPr marL="0" indent="0">
              <a:buNone/>
            </a:pPr>
            <a:r>
              <a:rPr lang="en-US" sz="1100" dirty="0" smtClean="0"/>
              <a:t>From operator import </a:t>
            </a:r>
            <a:r>
              <a:rPr lang="en-US" sz="1100" dirty="0" smtClean="0"/>
              <a:t>add</a:t>
            </a:r>
          </a:p>
          <a:p>
            <a:pPr marL="0" indent="0">
              <a:buNone/>
            </a:pPr>
            <a:r>
              <a:rPr lang="en-US" sz="1100" dirty="0" smtClean="0"/>
              <a:t>Epsilon = 0.001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 smtClean="0"/>
              <a:t>Gamma = 0.15</a:t>
            </a:r>
          </a:p>
          <a:p>
            <a:pPr marL="0" indent="0">
              <a:buNone/>
            </a:pPr>
            <a:r>
              <a:rPr lang="en-US" sz="1100" dirty="0" smtClean="0"/>
              <a:t>Graph = </a:t>
            </a:r>
            <a:r>
              <a:rPr lang="en-US" sz="1100" dirty="0" smtClean="0"/>
              <a:t>(</a:t>
            </a:r>
            <a:r>
              <a:rPr lang="mr-IN" sz="1100" dirty="0" smtClean="0"/>
              <a:t>…</a:t>
            </a:r>
            <a:r>
              <a:rPr lang="en-US" sz="1100" dirty="0" smtClean="0"/>
              <a:t>).</a:t>
            </a:r>
            <a:r>
              <a:rPr lang="en-US" sz="1100" dirty="0" err="1" smtClean="0"/>
              <a:t>partitionBy</a:t>
            </a:r>
            <a:r>
              <a:rPr lang="en-US" sz="1100" dirty="0" smtClean="0"/>
              <a:t>(100).cache()#[(</a:t>
            </a:r>
            <a:r>
              <a:rPr lang="en-US" sz="1100" dirty="0" smtClean="0"/>
              <a:t>w,(w1,w2</a:t>
            </a:r>
            <a:r>
              <a:rPr lang="mr-IN" sz="1100" dirty="0" smtClean="0"/>
              <a:t>…</a:t>
            </a:r>
            <a:r>
              <a:rPr lang="en-US" sz="1100" dirty="0" smtClean="0"/>
              <a:t>.</a:t>
            </a:r>
            <a:r>
              <a:rPr lang="en-US" sz="1100" dirty="0" err="1" smtClean="0"/>
              <a:t>wk</a:t>
            </a:r>
            <a:r>
              <a:rPr lang="en-US" sz="1100" dirty="0" smtClean="0"/>
              <a:t>))]</a:t>
            </a:r>
          </a:p>
          <a:p>
            <a:pPr marL="0" indent="0">
              <a:buNone/>
            </a:pPr>
            <a:r>
              <a:rPr lang="en-US" sz="1100" dirty="0" smtClean="0"/>
              <a:t>Nodes = </a:t>
            </a:r>
            <a:r>
              <a:rPr lang="en-US" sz="1100" dirty="0" err="1"/>
              <a:t>g</a:t>
            </a:r>
            <a:r>
              <a:rPr lang="en-US" sz="1100" dirty="0" err="1" smtClean="0"/>
              <a:t>raph.flatMap</a:t>
            </a:r>
            <a:r>
              <a:rPr lang="en-US" sz="1100" dirty="0" smtClean="0"/>
              <a:t>(lambda (x, l):[x]+l).distinct()</a:t>
            </a:r>
            <a:endParaRPr lang="en-US" sz="1100" dirty="0"/>
          </a:p>
          <a:p>
            <a:pPr marL="0" indent="0">
              <a:buNone/>
            </a:pPr>
            <a:r>
              <a:rPr lang="en-US" sz="1100" dirty="0" smtClean="0"/>
              <a:t>N=</a:t>
            </a:r>
            <a:r>
              <a:rPr lang="en-US" sz="1100" dirty="0" err="1" smtClean="0"/>
              <a:t>nodes.count</a:t>
            </a:r>
            <a:r>
              <a:rPr lang="en-US" sz="1100" dirty="0" smtClean="0"/>
              <a:t>()</a:t>
            </a:r>
          </a:p>
          <a:p>
            <a:pPr marL="0" indent="0">
              <a:buNone/>
            </a:pPr>
            <a:r>
              <a:rPr lang="en-US" sz="1100" dirty="0" smtClean="0"/>
              <a:t>Scores =</a:t>
            </a:r>
            <a:r>
              <a:rPr lang="en-US" sz="1100" dirty="0" err="1" smtClean="0"/>
              <a:t>nodes.map</a:t>
            </a:r>
            <a:r>
              <a:rPr lang="en-US" sz="1100" dirty="0" smtClean="0"/>
              <a:t>(lambda x: (x, 1. / N</a:t>
            </a:r>
            <a:r>
              <a:rPr lang="en-US" sz="1100" dirty="0" smtClean="0"/>
              <a:t>)).</a:t>
            </a:r>
            <a:r>
              <a:rPr lang="en-US" sz="1100" dirty="0" err="1" smtClean="0"/>
              <a:t>partitionBy</a:t>
            </a:r>
            <a:r>
              <a:rPr lang="en-US" sz="1100" dirty="0" smtClean="0"/>
              <a:t>(100).cache()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 smtClean="0"/>
              <a:t>Converged = False</a:t>
            </a:r>
          </a:p>
          <a:p>
            <a:pPr marL="0" indent="0">
              <a:buNone/>
            </a:pPr>
            <a:r>
              <a:rPr lang="en-US" sz="1100" dirty="0" smtClean="0"/>
              <a:t>While not converged:</a:t>
            </a:r>
          </a:p>
          <a:p>
            <a:pPr marL="0" indent="0">
              <a:buNone/>
            </a:pPr>
            <a:r>
              <a:rPr lang="en-US" sz="1100" dirty="0" smtClean="0"/>
              <a:t>	</a:t>
            </a:r>
            <a:r>
              <a:rPr lang="en-US" sz="1100" dirty="0" err="1" smtClean="0"/>
              <a:t>old_scores</a:t>
            </a:r>
            <a:r>
              <a:rPr lang="en-US" sz="1100" dirty="0" smtClean="0"/>
              <a:t> = scores</a:t>
            </a:r>
          </a:p>
          <a:p>
            <a:pPr marL="0" indent="0">
              <a:buNone/>
            </a:pPr>
            <a:r>
              <a:rPr lang="en-US" sz="1100" dirty="0"/>
              <a:t>	</a:t>
            </a:r>
            <a:r>
              <a:rPr lang="en-US" sz="1100" dirty="0" smtClean="0"/>
              <a:t>joined = </a:t>
            </a:r>
            <a:r>
              <a:rPr lang="en-US" sz="1100" dirty="0" err="1" smtClean="0"/>
              <a:t>scores.join</a:t>
            </a:r>
            <a:r>
              <a:rPr lang="en-US" sz="1100" dirty="0" smtClean="0"/>
              <a:t>(graph) #(w, (</a:t>
            </a:r>
            <a:r>
              <a:rPr lang="en-US" sz="1100" dirty="0" err="1" smtClean="0"/>
              <a:t>val</a:t>
            </a:r>
            <a:r>
              <a:rPr lang="en-US" sz="1100" dirty="0" smtClean="0"/>
              <a:t>, </a:t>
            </a:r>
            <a:r>
              <a:rPr lang="en-US" sz="1100" dirty="0" err="1" smtClean="0"/>
              <a:t>lst</a:t>
            </a:r>
            <a:r>
              <a:rPr lang="en-US" sz="1100" dirty="0" smtClean="0"/>
              <a:t>))</a:t>
            </a:r>
          </a:p>
          <a:p>
            <a:pPr marL="0" indent="0">
              <a:buNone/>
            </a:pPr>
            <a:r>
              <a:rPr lang="en-US" sz="1100" dirty="0"/>
              <a:t>	</a:t>
            </a:r>
            <a:r>
              <a:rPr lang="en-US" sz="1100" dirty="0" smtClean="0"/>
              <a:t>dispersed = </a:t>
            </a:r>
            <a:r>
              <a:rPr lang="en-US" sz="1100" dirty="0" err="1" smtClean="0"/>
              <a:t>joined.map</a:t>
            </a:r>
            <a:r>
              <a:rPr lang="en-US" sz="1100" dirty="0" smtClean="0"/>
              <a:t>(lambda (w,</a:t>
            </a:r>
            <a:r>
              <a:rPr lang="zh-CN" altLang="en-US" sz="1100" dirty="0" smtClean="0"/>
              <a:t> </a:t>
            </a:r>
            <a:r>
              <a:rPr lang="en-US" sz="1100" dirty="0" smtClean="0"/>
              <a:t>(</a:t>
            </a:r>
            <a:r>
              <a:rPr lang="en-US" sz="1100" dirty="0" err="1" smtClean="0"/>
              <a:t>val</a:t>
            </a:r>
            <a:r>
              <a:rPr lang="en-US" sz="1100" dirty="0" smtClean="0"/>
              <a:t>,</a:t>
            </a:r>
            <a:r>
              <a:rPr lang="zh-CN" altLang="en-US" sz="1100" dirty="0" smtClean="0"/>
              <a:t> </a:t>
            </a:r>
            <a:r>
              <a:rPr lang="en-US" sz="1100" dirty="0" err="1" smtClean="0"/>
              <a:t>lst</a:t>
            </a:r>
            <a:r>
              <a:rPr lang="en-US" sz="1100" dirty="0" smtClean="0"/>
              <a:t>)) : [(</a:t>
            </a:r>
            <a:r>
              <a:rPr lang="en-US" sz="1100" dirty="0" err="1" smtClean="0"/>
              <a:t>entry.val</a:t>
            </a:r>
            <a:r>
              <a:rPr lang="en-US" sz="1100" dirty="0" smtClean="0"/>
              <a:t> / </a:t>
            </a:r>
            <a:r>
              <a:rPr lang="en-US" sz="1100" dirty="0" err="1" smtClean="0"/>
              <a:t>len</a:t>
            </a:r>
            <a:r>
              <a:rPr lang="en-US" sz="1100" dirty="0" smtClean="0"/>
              <a:t>(</a:t>
            </a:r>
            <a:r>
              <a:rPr lang="en-US" sz="1100" dirty="0" err="1" smtClean="0"/>
              <a:t>lst</a:t>
            </a:r>
            <a:r>
              <a:rPr lang="en-US" sz="1100" dirty="0" smtClean="0"/>
              <a:t>)) for entry in </a:t>
            </a:r>
            <a:r>
              <a:rPr lang="en-US" sz="1100" dirty="0" err="1" smtClean="0"/>
              <a:t>lst</a:t>
            </a:r>
            <a:r>
              <a:rPr lang="en-US" sz="1100" dirty="0" smtClean="0"/>
              <a:t>])</a:t>
            </a:r>
            <a:endParaRPr lang="en-US" sz="1100" dirty="0"/>
          </a:p>
          <a:p>
            <a:pPr marL="0" indent="0">
              <a:buNone/>
            </a:pPr>
            <a:r>
              <a:rPr lang="en-US" sz="1100" dirty="0" smtClean="0"/>
              <a:t>								        #(w, </a:t>
            </a:r>
            <a:r>
              <a:rPr lang="en-US" sz="1100" dirty="0" err="1" smtClean="0"/>
              <a:t>val</a:t>
            </a:r>
            <a:r>
              <a:rPr lang="en-US" sz="1100" dirty="0" smtClean="0"/>
              <a:t>)</a:t>
            </a:r>
          </a:p>
          <a:p>
            <a:pPr marL="0" indent="0">
              <a:buNone/>
            </a:pPr>
            <a:r>
              <a:rPr lang="en-US" sz="1100" dirty="0"/>
              <a:t>	</a:t>
            </a:r>
            <a:r>
              <a:rPr lang="en-US" sz="1100" dirty="0" smtClean="0"/>
              <a:t>scores = </a:t>
            </a:r>
            <a:r>
              <a:rPr lang="en-US" sz="1100" dirty="0" err="1" smtClean="0"/>
              <a:t>dispersed.reduceByKey</a:t>
            </a:r>
            <a:r>
              <a:rPr lang="en-US" sz="1100" dirty="0" smtClean="0"/>
              <a:t>(add, 100)\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/>
              <a:t>	</a:t>
            </a:r>
            <a:r>
              <a:rPr lang="en-US" sz="1100" dirty="0" smtClean="0"/>
              <a:t>			  .</a:t>
            </a:r>
            <a:r>
              <a:rPr lang="en-US" sz="1100" dirty="0" err="1" smtClean="0"/>
              <a:t>mapValues</a:t>
            </a:r>
            <a:r>
              <a:rPr lang="en-US" sz="1100" dirty="0" smtClean="0"/>
              <a:t>(lambda s : s* (1-gamma) + 1./N*gamma</a:t>
            </a:r>
            <a:r>
              <a:rPr lang="en-US" sz="1100" dirty="0" smtClean="0"/>
              <a:t>)\</a:t>
            </a:r>
          </a:p>
          <a:p>
            <a:pPr marL="0" indent="0">
              <a:buNone/>
            </a:pPr>
            <a:r>
              <a:rPr lang="en-US" sz="1100" dirty="0"/>
              <a:t>	</a:t>
            </a:r>
            <a:r>
              <a:rPr lang="en-US" sz="1100" dirty="0" smtClean="0"/>
              <a:t>			  #.</a:t>
            </a:r>
            <a:r>
              <a:rPr lang="en-US" sz="1100" dirty="0" err="1" smtClean="0"/>
              <a:t>partitonBy</a:t>
            </a:r>
            <a:r>
              <a:rPr lang="en-US" sz="1100" dirty="0" smtClean="0"/>
              <a:t>(100), </a:t>
            </a:r>
            <a:r>
              <a:rPr lang="zh-CN" altLang="en-US" sz="1100" dirty="0" smtClean="0"/>
              <a:t>可以直接用</a:t>
            </a:r>
            <a:r>
              <a:rPr lang="en-US" altLang="zh-CN" sz="1100" dirty="0" err="1" smtClean="0"/>
              <a:t>reducebykey</a:t>
            </a:r>
            <a:r>
              <a:rPr lang="zh-CN" altLang="en-US" sz="1100" dirty="0" smtClean="0"/>
              <a:t>加分区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/>
              <a:t>	</a:t>
            </a:r>
            <a:r>
              <a:rPr lang="en-US" sz="1100" dirty="0" smtClean="0"/>
              <a:t>			  .cache()</a:t>
            </a:r>
            <a:endParaRPr lang="en-US" sz="1100" dirty="0" smtClean="0"/>
          </a:p>
          <a:p>
            <a:pPr marL="400050" lvl="1" indent="0">
              <a:buNone/>
            </a:pPr>
            <a:r>
              <a:rPr lang="en-US" sz="1100" dirty="0" smtClean="0"/>
              <a:t>Print </a:t>
            </a:r>
            <a:r>
              <a:rPr lang="en-US" sz="1100" dirty="0" err="1" smtClean="0"/>
              <a:t>scores.collect</a:t>
            </a:r>
            <a:r>
              <a:rPr lang="en-US" sz="1100" dirty="0" smtClean="0"/>
              <a:t>()</a:t>
            </a:r>
          </a:p>
          <a:p>
            <a:pPr marL="400050" lvl="1" indent="0">
              <a:buNone/>
            </a:pPr>
            <a:r>
              <a:rPr lang="en-US" sz="1100" dirty="0" smtClean="0"/>
              <a:t># computer score error</a:t>
            </a:r>
          </a:p>
          <a:p>
            <a:pPr marL="400050" lvl="1" indent="0">
              <a:buNone/>
            </a:pPr>
            <a:r>
              <a:rPr lang="en-US" sz="1100" dirty="0" smtClean="0"/>
              <a:t># error = </a:t>
            </a:r>
            <a:r>
              <a:rPr lang="en-US" sz="1100" dirty="0" err="1" smtClean="0"/>
              <a:t>sum_w</a:t>
            </a:r>
            <a:r>
              <a:rPr lang="en-US" sz="1100" dirty="0" smtClean="0"/>
              <a:t>(score(w)-</a:t>
            </a:r>
            <a:r>
              <a:rPr lang="en-US" sz="1100" dirty="0" err="1" smtClean="0"/>
              <a:t>score_old</a:t>
            </a:r>
            <a:r>
              <a:rPr lang="en-US" sz="1100" dirty="0" smtClean="0"/>
              <a:t>(w))^2</a:t>
            </a:r>
          </a:p>
          <a:p>
            <a:pPr marL="400050" lvl="1" indent="0">
              <a:buNone/>
            </a:pPr>
            <a:r>
              <a:rPr lang="en-US" sz="1100" dirty="0" smtClean="0"/>
              <a:t>Error = </a:t>
            </a:r>
            <a:r>
              <a:rPr lang="en-US" sz="1100" dirty="0" err="1" smtClean="0"/>
              <a:t>score.join</a:t>
            </a:r>
            <a:r>
              <a:rPr lang="en-US" sz="1100" dirty="0" smtClean="0"/>
              <a:t>(</a:t>
            </a:r>
            <a:r>
              <a:rPr lang="en-US" sz="1100" dirty="0" err="1" smtClean="0"/>
              <a:t>old_score</a:t>
            </a:r>
            <a:r>
              <a:rPr lang="en-US" sz="1100" dirty="0" smtClean="0"/>
              <a:t>)\ #(w,(</a:t>
            </a:r>
            <a:r>
              <a:rPr lang="en-US" sz="1100" dirty="0" err="1" smtClean="0"/>
              <a:t>val,val</a:t>
            </a:r>
            <a:r>
              <a:rPr lang="en-US" sz="1100" dirty="0" smtClean="0"/>
              <a:t>))</a:t>
            </a:r>
          </a:p>
          <a:p>
            <a:pPr marL="400050" lvl="1" indent="0">
              <a:buNone/>
            </a:pPr>
            <a:r>
              <a:rPr lang="en-US" sz="1100" dirty="0"/>
              <a:t>	</a:t>
            </a:r>
            <a:r>
              <a:rPr lang="en-US" sz="1100" dirty="0" smtClean="0"/>
              <a:t>	.values()\ #(</a:t>
            </a:r>
            <a:r>
              <a:rPr lang="en-US" sz="1100" dirty="0" err="1" smtClean="0"/>
              <a:t>val,val</a:t>
            </a:r>
            <a:r>
              <a:rPr lang="en-US" sz="1100" dirty="0" smtClean="0"/>
              <a:t>)</a:t>
            </a:r>
          </a:p>
          <a:p>
            <a:pPr marL="400050" lvl="1" indent="0">
              <a:buNone/>
            </a:pPr>
            <a:r>
              <a:rPr lang="en-US" sz="1100" dirty="0"/>
              <a:t>	</a:t>
            </a:r>
            <a:r>
              <a:rPr lang="en-US" sz="1100" dirty="0" smtClean="0"/>
              <a:t>	.map(lambda (v1, v2) : (v1 - v2) **2).reduce(add)</a:t>
            </a:r>
          </a:p>
          <a:p>
            <a:pPr marL="400050" lvl="1" indent="0">
              <a:buNone/>
            </a:pPr>
            <a:r>
              <a:rPr lang="en-US" sz="1100" dirty="0" smtClean="0"/>
              <a:t>Converged = error &lt; epsilon</a:t>
            </a:r>
          </a:p>
          <a:p>
            <a:pPr marL="400050" lvl="1" indent="0">
              <a:buNone/>
            </a:pPr>
            <a:r>
              <a:rPr lang="en-US" sz="1100" dirty="0" err="1" smtClean="0"/>
              <a:t>Old_scores.unpersist</a:t>
            </a:r>
            <a:r>
              <a:rPr lang="en-US" sz="1100" dirty="0" smtClean="0"/>
              <a:t>()</a:t>
            </a:r>
          </a:p>
          <a:p>
            <a:pPr marL="0" indent="0">
              <a:buNone/>
            </a:pPr>
            <a:endParaRPr lang="en-US" sz="1400" dirty="0" smtClean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34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2704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Run This On Interpreter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250825" y="1455739"/>
            <a:ext cx="8512175" cy="4106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2400" dirty="0" err="1" smtClean="0">
                <a:latin typeface="Consolas"/>
                <a:cs typeface="Consolas"/>
              </a:rPr>
              <a:t>rdd</a:t>
            </a:r>
            <a:r>
              <a:rPr lang="en-US" sz="2400" dirty="0" smtClean="0">
                <a:latin typeface="Consolas"/>
                <a:cs typeface="Consolas"/>
              </a:rPr>
              <a:t>=</a:t>
            </a:r>
            <a:r>
              <a:rPr lang="en-US" sz="2400" dirty="0" err="1" smtClean="0">
                <a:latin typeface="Consolas"/>
                <a:cs typeface="Consolas"/>
              </a:rPr>
              <a:t>sc.parallelize</a:t>
            </a:r>
            <a:r>
              <a:rPr lang="en-US" sz="2400" dirty="0" smtClean="0">
                <a:latin typeface="Consolas"/>
                <a:cs typeface="Consolas"/>
              </a:rPr>
              <a:t>(range(1000))</a:t>
            </a:r>
          </a:p>
          <a:p>
            <a:pPr marL="0" indent="0"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 err="1" smtClean="0">
                <a:latin typeface="Consolas"/>
                <a:cs typeface="Consolas"/>
              </a:rPr>
              <a:t>rddWithTallies</a:t>
            </a:r>
            <a:r>
              <a:rPr lang="en-US" sz="2400" dirty="0" smtClean="0">
                <a:latin typeface="Consolas"/>
                <a:cs typeface="Consolas"/>
              </a:rPr>
              <a:t>=</a:t>
            </a:r>
            <a:r>
              <a:rPr lang="en-US" sz="2400" dirty="0" err="1" smtClean="0">
                <a:latin typeface="Consolas"/>
                <a:cs typeface="Consolas"/>
              </a:rPr>
              <a:t>rdd.</a:t>
            </a:r>
            <a:r>
              <a:rPr lang="en-US" sz="2400" b="1" dirty="0" err="1" smtClean="0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r>
              <a:rPr lang="en-US" sz="2400" dirty="0" smtClean="0">
                <a:latin typeface="Consolas"/>
                <a:cs typeface="Consolas"/>
              </a:rPr>
              <a:t>(</a:t>
            </a:r>
            <a:r>
              <a:rPr lang="en-US" sz="2400" b="1" dirty="0" smtClean="0">
                <a:solidFill>
                  <a:srgbClr val="002060"/>
                </a:solidFill>
                <a:latin typeface="Consolas"/>
                <a:cs typeface="Consolas"/>
              </a:rPr>
              <a:t>lambda</a:t>
            </a:r>
            <a:r>
              <a:rPr lang="en-US" sz="2400" dirty="0" smtClean="0">
                <a:latin typeface="Consolas"/>
                <a:cs typeface="Consolas"/>
              </a:rPr>
              <a:t> </a:t>
            </a:r>
            <a:r>
              <a:rPr lang="en-US" sz="2400" dirty="0">
                <a:latin typeface="Consolas"/>
                <a:cs typeface="Consolas"/>
              </a:rPr>
              <a:t>x: (x,1</a:t>
            </a:r>
            <a:r>
              <a:rPr lang="en-US" sz="2400" dirty="0" smtClean="0">
                <a:latin typeface="Consolas"/>
                <a:cs typeface="Consolas"/>
              </a:rPr>
              <a:t>))</a:t>
            </a:r>
          </a:p>
          <a:p>
            <a:pPr marL="0" indent="0">
              <a:buFont typeface="Arial" charset="0"/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0" indent="0">
              <a:buFont typeface="Arial" charset="0"/>
              <a:buNone/>
            </a:pPr>
            <a:r>
              <a:rPr lang="en-US" sz="2400" dirty="0" err="1" smtClean="0">
                <a:latin typeface="Consolas"/>
                <a:cs typeface="Consolas"/>
              </a:rPr>
              <a:t>total,count</a:t>
            </a:r>
            <a:r>
              <a:rPr lang="en-US" sz="2400" dirty="0" smtClean="0">
                <a:latin typeface="Consolas"/>
                <a:cs typeface="Consolas"/>
              </a:rPr>
              <a:t> = </a:t>
            </a:r>
            <a:r>
              <a:rPr lang="en-US" sz="2400" dirty="0" err="1" smtClean="0">
                <a:latin typeface="Consolas"/>
                <a:cs typeface="Consolas"/>
              </a:rPr>
              <a:t>rddWithTallies.</a:t>
            </a:r>
            <a:r>
              <a:rPr lang="en-US" sz="2400" b="1" dirty="0" err="1" smtClean="0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r>
              <a:rPr lang="en-US" sz="2400" dirty="0" smtClean="0">
                <a:latin typeface="Consolas"/>
                <a:cs typeface="Consolas"/>
              </a:rPr>
              <a:t>(</a:t>
            </a:r>
            <a:r>
              <a:rPr lang="en-US" sz="2400" b="1" dirty="0" smtClean="0">
                <a:solidFill>
                  <a:srgbClr val="002060"/>
                </a:solidFill>
                <a:latin typeface="Consolas"/>
                <a:cs typeface="Consolas"/>
              </a:rPr>
              <a:t>lambda</a:t>
            </a:r>
            <a:r>
              <a:rPr lang="en-US" sz="2400" dirty="0" smtClean="0">
                <a:latin typeface="Consolas"/>
                <a:cs typeface="Consolas"/>
              </a:rPr>
              <a:t> </a:t>
            </a:r>
            <a:r>
              <a:rPr lang="en-US" sz="2400" dirty="0" err="1" smtClean="0">
                <a:latin typeface="Consolas"/>
                <a:cs typeface="Consolas"/>
              </a:rPr>
              <a:t>x,y</a:t>
            </a:r>
            <a:r>
              <a:rPr lang="en-US" sz="2400" dirty="0" smtClean="0">
                <a:latin typeface="Consolas"/>
                <a:cs typeface="Consolas"/>
              </a:rPr>
              <a:t>:</a:t>
            </a:r>
          </a:p>
          <a:p>
            <a:pPr marL="0" indent="0">
              <a:buFont typeface="Arial" charset="0"/>
              <a:buNone/>
            </a:pPr>
            <a:r>
              <a:rPr lang="en-US" sz="2400" dirty="0" smtClean="0">
                <a:latin typeface="Consolas"/>
                <a:cs typeface="Consolas"/>
                <a:sym typeface="Wingdings"/>
              </a:rPr>
              <a:t>									(x[0]+y[0],x[1]+y[1]) </a:t>
            </a:r>
            <a:r>
              <a:rPr lang="en-US" sz="2400" dirty="0" smtClean="0">
                <a:latin typeface="Consolas"/>
                <a:cs typeface="Consolas"/>
              </a:rPr>
              <a:t>)</a:t>
            </a:r>
          </a:p>
          <a:p>
            <a:pPr marL="0" indent="0">
              <a:buFont typeface="Arial" charset="0"/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0" indent="0">
              <a:buFont typeface="Arial" charset="0"/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Consolas"/>
                <a:cs typeface="Consolas"/>
              </a:rPr>
              <a:t>print</a:t>
            </a:r>
            <a:r>
              <a:rPr lang="en-US" sz="2400" dirty="0" smtClean="0">
                <a:latin typeface="Consolas"/>
                <a:cs typeface="Consolas"/>
              </a:rPr>
              <a:t> 1.*total/count</a:t>
            </a:r>
          </a:p>
        </p:txBody>
      </p:sp>
      <p:sp>
        <p:nvSpPr>
          <p:cNvPr id="8" name="Left Arrow 7"/>
          <p:cNvSpPr/>
          <p:nvPr/>
        </p:nvSpPr>
        <p:spPr>
          <a:xfrm>
            <a:off x="6934200" y="2057400"/>
            <a:ext cx="978408" cy="484632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Arrow 8"/>
          <p:cNvSpPr/>
          <p:nvPr/>
        </p:nvSpPr>
        <p:spPr>
          <a:xfrm>
            <a:off x="6946392" y="1572768"/>
            <a:ext cx="978408" cy="484632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970396" y="1676400"/>
            <a:ext cx="13260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C00000"/>
                </a:solidFill>
              </a:rPr>
              <a:t>Lazy</a:t>
            </a:r>
          </a:p>
          <a:p>
            <a:endParaRPr lang="en-US" sz="1600" b="1" dirty="0">
              <a:solidFill>
                <a:srgbClr val="C00000"/>
              </a:solidFill>
            </a:endParaRPr>
          </a:p>
          <a:p>
            <a:r>
              <a:rPr lang="en-US" sz="1600" b="1" dirty="0" smtClean="0">
                <a:solidFill>
                  <a:srgbClr val="C00000"/>
                </a:solidFill>
              </a:rPr>
              <a:t>Evaluation!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14" name="Left Arrow 13"/>
          <p:cNvSpPr/>
          <p:nvPr/>
        </p:nvSpPr>
        <p:spPr>
          <a:xfrm rot="1677736">
            <a:off x="5791200" y="4315895"/>
            <a:ext cx="978408" cy="484632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827396" y="4544568"/>
            <a:ext cx="13260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C00000"/>
                </a:solidFill>
              </a:rPr>
              <a:t>Reduce </a:t>
            </a:r>
            <a:r>
              <a:rPr lang="en-US" sz="1600" b="1" dirty="0">
                <a:solidFill>
                  <a:srgbClr val="C00000"/>
                </a:solidFill>
              </a:rPr>
              <a:t>t</a:t>
            </a:r>
            <a:r>
              <a:rPr lang="en-US" sz="1600" b="1" dirty="0" smtClean="0">
                <a:solidFill>
                  <a:srgbClr val="C00000"/>
                </a:solidFill>
              </a:rPr>
              <a:t>riggers execution!</a:t>
            </a:r>
            <a:endParaRPr lang="en-US" sz="1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44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3" grpId="0"/>
      <p:bldP spid="14" grpId="0" animBg="1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q"/>
            </a:pPr>
            <a:r>
              <a:rPr lang="en-US" smtClean="0"/>
              <a:t>Postpones evaluations </a:t>
            </a:r>
            <a:r>
              <a:rPr lang="en-US" dirty="0" smtClean="0"/>
              <a:t>until action (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reduce, collect, count</a:t>
            </a:r>
            <a:r>
              <a:rPr lang="en-US" dirty="0" smtClean="0"/>
              <a:t>) requires their computation</a:t>
            </a:r>
          </a:p>
          <a:p>
            <a:pPr>
              <a:buFont typeface="Wingdings" charset="2"/>
              <a:buChar char="q"/>
            </a:pP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 smtClean="0"/>
              <a:t>Instead, spark builds a DAG (directed acyclic graph of </a:t>
            </a:r>
            <a:r>
              <a:rPr lang="en-US" dirty="0" err="1" smtClean="0"/>
              <a:t>rdd</a:t>
            </a:r>
            <a:r>
              <a:rPr lang="en-US" dirty="0" smtClean="0"/>
              <a:t> dependencies 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Lazy Evaluation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077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DAG for this example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250825" y="1455739"/>
            <a:ext cx="8512175" cy="2506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2400" dirty="0" err="1" smtClean="0">
                <a:latin typeface="Consolas"/>
                <a:cs typeface="Consolas"/>
              </a:rPr>
              <a:t>rdd</a:t>
            </a:r>
            <a:r>
              <a:rPr lang="en-US" sz="2400" dirty="0" smtClean="0">
                <a:latin typeface="Consolas"/>
                <a:cs typeface="Consolas"/>
              </a:rPr>
              <a:t>=</a:t>
            </a:r>
            <a:r>
              <a:rPr lang="en-US" sz="2400" dirty="0" err="1" smtClean="0">
                <a:latin typeface="Consolas"/>
                <a:cs typeface="Consolas"/>
              </a:rPr>
              <a:t>sc.parallelize</a:t>
            </a:r>
            <a:r>
              <a:rPr lang="en-US" sz="2400" dirty="0" smtClean="0">
                <a:latin typeface="Consolas"/>
                <a:cs typeface="Consolas"/>
              </a:rPr>
              <a:t>(range(1000))</a:t>
            </a:r>
          </a:p>
          <a:p>
            <a:pPr marL="0" indent="0">
              <a:buNone/>
            </a:pPr>
            <a:r>
              <a:rPr lang="en-US" sz="2400" dirty="0" err="1" smtClean="0">
                <a:latin typeface="Consolas"/>
                <a:cs typeface="Consolas"/>
              </a:rPr>
              <a:t>rddWithTallies</a:t>
            </a:r>
            <a:r>
              <a:rPr lang="en-US" sz="2400" dirty="0" smtClean="0">
                <a:latin typeface="Consolas"/>
                <a:cs typeface="Consolas"/>
              </a:rPr>
              <a:t>=</a:t>
            </a:r>
            <a:r>
              <a:rPr lang="en-US" sz="2400" dirty="0" err="1" smtClean="0">
                <a:latin typeface="Consolas"/>
                <a:cs typeface="Consolas"/>
              </a:rPr>
              <a:t>rdd.</a:t>
            </a:r>
            <a:r>
              <a:rPr lang="en-US" sz="2400" b="1" dirty="0" err="1" smtClean="0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r>
              <a:rPr lang="en-US" sz="2400" dirty="0" smtClean="0">
                <a:latin typeface="Consolas"/>
                <a:cs typeface="Consolas"/>
              </a:rPr>
              <a:t>(</a:t>
            </a:r>
            <a:r>
              <a:rPr lang="en-US" sz="2400" b="1" dirty="0" smtClean="0">
                <a:solidFill>
                  <a:srgbClr val="002060"/>
                </a:solidFill>
                <a:latin typeface="Consolas"/>
                <a:cs typeface="Consolas"/>
              </a:rPr>
              <a:t>lambda</a:t>
            </a:r>
            <a:r>
              <a:rPr lang="en-US" sz="2400" dirty="0" smtClean="0">
                <a:latin typeface="Consolas"/>
                <a:cs typeface="Consolas"/>
              </a:rPr>
              <a:t> </a:t>
            </a:r>
            <a:r>
              <a:rPr lang="en-US" sz="2400" dirty="0">
                <a:latin typeface="Consolas"/>
                <a:cs typeface="Consolas"/>
              </a:rPr>
              <a:t>x: (x,1</a:t>
            </a:r>
            <a:r>
              <a:rPr lang="en-US" sz="2400" dirty="0" smtClean="0">
                <a:latin typeface="Consolas"/>
                <a:cs typeface="Consolas"/>
              </a:rPr>
              <a:t>))</a:t>
            </a:r>
          </a:p>
          <a:p>
            <a:pPr marL="0" indent="0">
              <a:buFont typeface="Arial" charset="0"/>
              <a:buNone/>
            </a:pPr>
            <a:r>
              <a:rPr lang="en-US" sz="2400" dirty="0" err="1" smtClean="0">
                <a:latin typeface="Consolas"/>
                <a:cs typeface="Consolas"/>
              </a:rPr>
              <a:t>total,count</a:t>
            </a:r>
            <a:r>
              <a:rPr lang="en-US" sz="2400" dirty="0" smtClean="0">
                <a:latin typeface="Consolas"/>
                <a:cs typeface="Consolas"/>
              </a:rPr>
              <a:t> = </a:t>
            </a:r>
            <a:r>
              <a:rPr lang="en-US" sz="2400" dirty="0" err="1" smtClean="0">
                <a:latin typeface="Consolas"/>
                <a:cs typeface="Consolas"/>
              </a:rPr>
              <a:t>rddWithTallies.</a:t>
            </a:r>
            <a:r>
              <a:rPr lang="en-US" sz="2400" b="1" dirty="0" err="1" smtClean="0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r>
              <a:rPr lang="en-US" sz="2400" dirty="0" smtClean="0">
                <a:latin typeface="Consolas"/>
                <a:cs typeface="Consolas"/>
              </a:rPr>
              <a:t>(</a:t>
            </a:r>
            <a:r>
              <a:rPr lang="en-US" sz="2400" b="1" dirty="0" smtClean="0">
                <a:solidFill>
                  <a:srgbClr val="002060"/>
                </a:solidFill>
                <a:latin typeface="Consolas"/>
                <a:cs typeface="Consolas"/>
              </a:rPr>
              <a:t>lambda</a:t>
            </a:r>
            <a:r>
              <a:rPr lang="en-US" sz="2400" dirty="0" smtClean="0">
                <a:latin typeface="Consolas"/>
                <a:cs typeface="Consolas"/>
              </a:rPr>
              <a:t> </a:t>
            </a:r>
            <a:r>
              <a:rPr lang="en-US" sz="2400" dirty="0" err="1" smtClean="0">
                <a:latin typeface="Consolas"/>
                <a:cs typeface="Consolas"/>
              </a:rPr>
              <a:t>x,y</a:t>
            </a:r>
            <a:r>
              <a:rPr lang="en-US" sz="2400" dirty="0" smtClean="0">
                <a:latin typeface="Consolas"/>
                <a:cs typeface="Consolas"/>
              </a:rPr>
              <a:t>:</a:t>
            </a:r>
          </a:p>
          <a:p>
            <a:pPr marL="0" indent="0">
              <a:buFont typeface="Arial" charset="0"/>
              <a:buNone/>
            </a:pPr>
            <a:r>
              <a:rPr lang="en-US" sz="2400" dirty="0" smtClean="0">
                <a:latin typeface="Consolas"/>
                <a:cs typeface="Consolas"/>
                <a:sym typeface="Wingdings"/>
              </a:rPr>
              <a:t>									(x[0]+y[0],x[1]+y[1]) </a:t>
            </a:r>
            <a:r>
              <a:rPr lang="en-US" sz="2400" dirty="0" smtClean="0">
                <a:latin typeface="Consolas"/>
                <a:cs typeface="Consolas"/>
              </a:rPr>
              <a:t>)</a:t>
            </a:r>
          </a:p>
          <a:p>
            <a:pPr marL="0" indent="0">
              <a:buFont typeface="Arial" charset="0"/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Consolas"/>
                <a:cs typeface="Consolas"/>
              </a:rPr>
              <a:t>print</a:t>
            </a:r>
            <a:r>
              <a:rPr lang="en-US" sz="2400" dirty="0" smtClean="0">
                <a:latin typeface="Consolas"/>
                <a:cs typeface="Consolas"/>
              </a:rPr>
              <a:t> 1.*total/count</a:t>
            </a:r>
          </a:p>
        </p:txBody>
      </p:sp>
      <p:sp>
        <p:nvSpPr>
          <p:cNvPr id="2" name="Rectangle 1"/>
          <p:cNvSpPr/>
          <p:nvPr/>
        </p:nvSpPr>
        <p:spPr>
          <a:xfrm>
            <a:off x="457200" y="4817785"/>
            <a:ext cx="437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onsolas"/>
                <a:cs typeface="Consolas"/>
              </a:rPr>
              <a:t>sc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895140" y="4815515"/>
            <a:ext cx="1253720" cy="35441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2987060" y="4834970"/>
            <a:ext cx="990600" cy="33496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01060" y="4419600"/>
            <a:ext cx="1577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parallelize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25060" y="4820055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Consolas"/>
                <a:cs typeface="Consolas"/>
              </a:rPr>
              <a:t>rdd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139460" y="4419600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098882" y="4827842"/>
            <a:ext cx="19575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Consolas"/>
                <a:cs typeface="Consolas"/>
              </a:rPr>
              <a:t>rddWithTallies</a:t>
            </a:r>
            <a:endParaRPr lang="en-US" dirty="0"/>
          </a:p>
        </p:txBody>
      </p:sp>
      <p:sp>
        <p:nvSpPr>
          <p:cNvPr id="19" name="Right Arrow 18"/>
          <p:cNvSpPr/>
          <p:nvPr/>
        </p:nvSpPr>
        <p:spPr>
          <a:xfrm>
            <a:off x="6132669" y="4876800"/>
            <a:ext cx="990600" cy="33496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102580" y="4507468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7239000" y="4563070"/>
            <a:ext cx="1778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output returned to </a:t>
            </a:r>
            <a:r>
              <a:rPr lang="en-US" smtClean="0"/>
              <a:t>driver variables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61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Pipelining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06" y="1447800"/>
            <a:ext cx="1209775" cy="10671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748" y="1447800"/>
            <a:ext cx="1209775" cy="10671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523" y="1447800"/>
            <a:ext cx="1209775" cy="10671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447800"/>
            <a:ext cx="1209775" cy="106714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019054" y="2875499"/>
            <a:ext cx="437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onsolas"/>
                <a:cs typeface="Consolas"/>
              </a:rPr>
              <a:t>sc</a:t>
            </a:r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 rot="5400000">
            <a:off x="7006183" y="3590284"/>
            <a:ext cx="478954" cy="15638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5400000">
            <a:off x="7016740" y="4593769"/>
            <a:ext cx="526302" cy="17796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987876" y="4038600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Consolas"/>
                <a:cs typeface="Consolas"/>
              </a:rPr>
              <a:t>rdd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424413" y="5029200"/>
            <a:ext cx="19575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Consolas"/>
                <a:cs typeface="Consolas"/>
              </a:rPr>
              <a:t>rddWithTallies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 rot="5400000">
            <a:off x="7056940" y="5648108"/>
            <a:ext cx="538096" cy="18195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585124" y="3429000"/>
            <a:ext cx="1577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parallelize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369622" y="4431268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065911" y="5486400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33400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worker1</a:t>
            </a: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737797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worker2</a:t>
            </a:r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895600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worker3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114800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worker4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5025" y="2602468"/>
            <a:ext cx="4874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Non-Pipelined Execution: Workers can be idle</a:t>
            </a:r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479425" y="3048000"/>
            <a:ext cx="4397375" cy="551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555625" y="4191000"/>
            <a:ext cx="4397375" cy="551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609600" y="5257800"/>
            <a:ext cx="4397375" cy="551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914400" y="3244831"/>
            <a:ext cx="228600" cy="5535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2057400" y="3171177"/>
            <a:ext cx="304800" cy="9395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200400" y="3200400"/>
            <a:ext cx="228600" cy="5535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4419600" y="3180299"/>
            <a:ext cx="228600" cy="5535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4285035"/>
            <a:ext cx="228600" cy="902921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2057400" y="4325565"/>
            <a:ext cx="304800" cy="471315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200400" y="4267200"/>
            <a:ext cx="228600" cy="553501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4419600" y="4267200"/>
            <a:ext cx="228600" cy="553501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914400" y="5376073"/>
            <a:ext cx="228600" cy="338927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2057400" y="5334000"/>
            <a:ext cx="304800" cy="471315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200400" y="5334000"/>
            <a:ext cx="228600" cy="326084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419600" y="5334000"/>
            <a:ext cx="228600" cy="553501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V="1">
            <a:off x="533400" y="6019800"/>
            <a:ext cx="4397375" cy="551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-19455" y="2934510"/>
            <a:ext cx="5854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start</a:t>
            </a:r>
            <a:endParaRPr lang="en-US" sz="1600"/>
          </a:p>
        </p:txBody>
      </p:sp>
      <p:sp>
        <p:nvSpPr>
          <p:cNvPr id="43" name="TextBox 42"/>
          <p:cNvSpPr txBox="1"/>
          <p:nvPr/>
        </p:nvSpPr>
        <p:spPr>
          <a:xfrm>
            <a:off x="0" y="5886855"/>
            <a:ext cx="526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end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52006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Pipelining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06" y="1447800"/>
            <a:ext cx="1209775" cy="10671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748" y="1447800"/>
            <a:ext cx="1209775" cy="10671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523" y="1447800"/>
            <a:ext cx="1209775" cy="10671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447800"/>
            <a:ext cx="1209775" cy="106714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019054" y="2875499"/>
            <a:ext cx="437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onsolas"/>
                <a:cs typeface="Consolas"/>
              </a:rPr>
              <a:t>sc</a:t>
            </a:r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 rot="5400000">
            <a:off x="7006183" y="3590284"/>
            <a:ext cx="478954" cy="15638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5400000">
            <a:off x="7016740" y="4593769"/>
            <a:ext cx="526302" cy="17796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987876" y="4038600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Consolas"/>
                <a:cs typeface="Consolas"/>
              </a:rPr>
              <a:t>rdd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424413" y="5029200"/>
            <a:ext cx="19575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Consolas"/>
                <a:cs typeface="Consolas"/>
              </a:rPr>
              <a:t>rddWithTallies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 rot="5400000">
            <a:off x="7056940" y="5648108"/>
            <a:ext cx="538096" cy="18195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585124" y="3429000"/>
            <a:ext cx="1577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parallelize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369622" y="4431268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065911" y="5486400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33400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worker1</a:t>
            </a: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737797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worker2</a:t>
            </a:r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895600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worker3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114800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worker4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5025" y="2594392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Pipelined Execution:</a:t>
            </a:r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479425" y="3048000"/>
            <a:ext cx="4397375" cy="551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914400" y="3244831"/>
            <a:ext cx="228600" cy="5535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2057400" y="3171177"/>
            <a:ext cx="304800" cy="9395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200400" y="3200400"/>
            <a:ext cx="228600" cy="5535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4419600" y="3180299"/>
            <a:ext cx="228600" cy="5535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3840934"/>
            <a:ext cx="228600" cy="902921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2057400" y="4157430"/>
            <a:ext cx="304800" cy="471315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200400" y="3810000"/>
            <a:ext cx="228600" cy="553501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4419600" y="3790545"/>
            <a:ext cx="228600" cy="553501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914400" y="4800600"/>
            <a:ext cx="228600" cy="338927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2057400" y="4710285"/>
            <a:ext cx="304800" cy="471315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200400" y="4419600"/>
            <a:ext cx="228600" cy="326084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419600" y="4419600"/>
            <a:ext cx="228600" cy="553501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V="1">
            <a:off x="533400" y="5257800"/>
            <a:ext cx="4397375" cy="551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192177" y="2438400"/>
            <a:ext cx="5776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-A worker can start next op before other workers finish</a:t>
            </a:r>
          </a:p>
          <a:p>
            <a:r>
              <a:rPr lang="en-US" dirty="0" smtClean="0"/>
              <a:t>- Execution can be </a:t>
            </a:r>
            <a:r>
              <a:rPr lang="en-US" b="1" dirty="0" smtClean="0"/>
              <a:t>optimized</a:t>
            </a:r>
            <a:endParaRPr lang="en-US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-19455" y="2895600"/>
            <a:ext cx="5854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start</a:t>
            </a:r>
            <a:endParaRPr lang="en-US" sz="1600"/>
          </a:p>
        </p:txBody>
      </p:sp>
      <p:sp>
        <p:nvSpPr>
          <p:cNvPr id="43" name="TextBox 42"/>
          <p:cNvSpPr txBox="1"/>
          <p:nvPr/>
        </p:nvSpPr>
        <p:spPr>
          <a:xfrm>
            <a:off x="0" y="5147846"/>
            <a:ext cx="526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end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24241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Recovery From Failure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EECE5698: Lecture 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5266EC2-25C9-064A-B56B-A50F6AAFCA6B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06" y="1447800"/>
            <a:ext cx="1209775" cy="10671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748" y="1447800"/>
            <a:ext cx="1209775" cy="10671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523" y="1447800"/>
            <a:ext cx="1209775" cy="10671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447800"/>
            <a:ext cx="1209775" cy="106714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019054" y="2875499"/>
            <a:ext cx="437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onsolas"/>
                <a:cs typeface="Consolas"/>
              </a:rPr>
              <a:t>sc</a:t>
            </a:r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 rot="5400000">
            <a:off x="7006183" y="3590284"/>
            <a:ext cx="478954" cy="15638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5400000">
            <a:off x="7016740" y="4593769"/>
            <a:ext cx="526302" cy="17796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987876" y="4038600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Consolas"/>
                <a:cs typeface="Consolas"/>
              </a:rPr>
              <a:t>rdd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424413" y="5029200"/>
            <a:ext cx="19575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Consolas"/>
                <a:cs typeface="Consolas"/>
              </a:rPr>
              <a:t>rddWithTallies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 rot="5400000">
            <a:off x="7056940" y="5648108"/>
            <a:ext cx="538096" cy="18195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585124" y="3429000"/>
            <a:ext cx="1577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parallelize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369622" y="4431268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map</a:t>
            </a: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065911" y="5486400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B0F0"/>
                </a:solidFill>
                <a:latin typeface="Consolas"/>
                <a:cs typeface="Consolas"/>
              </a:rPr>
              <a:t>reduce</a:t>
            </a: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33400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worker1</a:t>
            </a: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737797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worker2</a:t>
            </a:r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895600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worker3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114800" y="11430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worker4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5025" y="2594392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Pipelined Execution:</a:t>
            </a:r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479425" y="3048000"/>
            <a:ext cx="4397375" cy="551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914400" y="3244831"/>
            <a:ext cx="228600" cy="5535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2057400" y="3171177"/>
            <a:ext cx="304800" cy="9395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200400" y="3200400"/>
            <a:ext cx="228600" cy="5535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4419600" y="3180299"/>
            <a:ext cx="228600" cy="5535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3840934"/>
            <a:ext cx="228600" cy="902921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2057400" y="4157430"/>
            <a:ext cx="304800" cy="471315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200400" y="3810001"/>
            <a:ext cx="228600" cy="274638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4419600" y="3790545"/>
            <a:ext cx="228600" cy="553501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914400" y="4800600"/>
            <a:ext cx="228600" cy="338927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2057400" y="4710285"/>
            <a:ext cx="304800" cy="471315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419600" y="5542499"/>
            <a:ext cx="228600" cy="553501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V="1">
            <a:off x="484289" y="6498087"/>
            <a:ext cx="4397375" cy="551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192177" y="2590800"/>
            <a:ext cx="5635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worker can start next op before other workers finish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-19455" y="2895600"/>
            <a:ext cx="5854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start</a:t>
            </a:r>
            <a:endParaRPr lang="en-US" sz="1600"/>
          </a:p>
        </p:txBody>
      </p:sp>
      <p:sp>
        <p:nvSpPr>
          <p:cNvPr id="43" name="TextBox 42"/>
          <p:cNvSpPr txBox="1"/>
          <p:nvPr/>
        </p:nvSpPr>
        <p:spPr>
          <a:xfrm>
            <a:off x="0" y="5147846"/>
            <a:ext cx="526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end</a:t>
            </a:r>
            <a:endParaRPr lang="en-US" sz="1600" dirty="0"/>
          </a:p>
        </p:txBody>
      </p:sp>
      <p:sp>
        <p:nvSpPr>
          <p:cNvPr id="2" name="Multiply 1"/>
          <p:cNvSpPr/>
          <p:nvPr/>
        </p:nvSpPr>
        <p:spPr>
          <a:xfrm>
            <a:off x="2956997" y="3866745"/>
            <a:ext cx="700603" cy="552855"/>
          </a:xfrm>
          <a:prstGeom prst="mathMultiply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419600" y="4953000"/>
            <a:ext cx="228600" cy="553501"/>
          </a:xfrm>
          <a:prstGeom prst="rect">
            <a:avLst/>
          </a:prstGeom>
          <a:gradFill>
            <a:gsLst>
              <a:gs pos="96000">
                <a:srgbClr val="FFC000"/>
              </a:gs>
              <a:gs pos="0">
                <a:srgbClr val="FFFF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4419600" y="6150916"/>
            <a:ext cx="228600" cy="326084"/>
          </a:xfrm>
          <a:prstGeom prst="rect">
            <a:avLst/>
          </a:prstGeom>
          <a:gradFill>
            <a:gsLst>
              <a:gs pos="0">
                <a:srgbClr val="FF2800"/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419600" y="4343400"/>
            <a:ext cx="237254" cy="57943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640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_newNEU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powerpoint_newNEU</Template>
  <TotalTime>12678</TotalTime>
  <Words>1090</Words>
  <Application>Microsoft Macintosh PowerPoint</Application>
  <PresentationFormat>On-screen Show (4:3)</PresentationFormat>
  <Paragraphs>351</Paragraphs>
  <Slides>35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7" baseType="lpstr">
      <vt:lpstr>Calibri</vt:lpstr>
      <vt:lpstr>Consolas</vt:lpstr>
      <vt:lpstr>Helvetica</vt:lpstr>
      <vt:lpstr>Helvetica CE</vt:lpstr>
      <vt:lpstr>Helvetica Light Oblique</vt:lpstr>
      <vt:lpstr>Helvetica Neue</vt:lpstr>
      <vt:lpstr>ITC New Baskerville Roman</vt:lpstr>
      <vt:lpstr>ＭＳ Ｐゴシック</vt:lpstr>
      <vt:lpstr>Times New Roman</vt:lpstr>
      <vt:lpstr>Wingdings</vt:lpstr>
      <vt:lpstr>Arial</vt:lpstr>
      <vt:lpstr>powerpoint_newNEU</vt:lpstr>
      <vt:lpstr>PowerPoint Presentation</vt:lpstr>
      <vt:lpstr>Outline</vt:lpstr>
      <vt:lpstr>Outline</vt:lpstr>
      <vt:lpstr>Run This On Interpreter</vt:lpstr>
      <vt:lpstr>Lazy Evaluation</vt:lpstr>
      <vt:lpstr>DAG for this example</vt:lpstr>
      <vt:lpstr>Pipelining</vt:lpstr>
      <vt:lpstr>Pipelining</vt:lpstr>
      <vt:lpstr>Recovery From Failure</vt:lpstr>
      <vt:lpstr>RDDs are NOT STORED, but DAG IS</vt:lpstr>
      <vt:lpstr>What's The Point of Lazy Evaluation?</vt:lpstr>
      <vt:lpstr>Outline</vt:lpstr>
      <vt:lpstr>Persistence</vt:lpstr>
      <vt:lpstr>Persistence Example.</vt:lpstr>
      <vt:lpstr>Caching Extremely Important for Iterative Algorithms</vt:lpstr>
      <vt:lpstr>What If you Run Out of Memory?</vt:lpstr>
      <vt:lpstr>What If you Run Out of Memory?</vt:lpstr>
      <vt:lpstr>Outline</vt:lpstr>
      <vt:lpstr>Early Days of The Web: Portals</vt:lpstr>
      <vt:lpstr>Early Search Engines </vt:lpstr>
      <vt:lpstr>PageRank</vt:lpstr>
      <vt:lpstr>A Graph of the World Wide Web (WWW)</vt:lpstr>
      <vt:lpstr>PageRank Score</vt:lpstr>
      <vt:lpstr>PageRank Score</vt:lpstr>
      <vt:lpstr>PageRank Score</vt:lpstr>
      <vt:lpstr>PageRank Algorithm</vt:lpstr>
      <vt:lpstr>PageRank Algorithm</vt:lpstr>
      <vt:lpstr>PageRank Algorithm</vt:lpstr>
      <vt:lpstr>PageRank Algorithm</vt:lpstr>
      <vt:lpstr>PageRank Algorithm</vt:lpstr>
      <vt:lpstr>PageRank Algorithm</vt:lpstr>
      <vt:lpstr>PageRank Algorithm</vt:lpstr>
      <vt:lpstr>PageRank Algorithm</vt:lpstr>
      <vt:lpstr>PageRank Algorithm: Pseudo-Code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Ioannidis, Stratis</dc:creator>
  <cp:lastModifiedBy>Xianlong Zhang</cp:lastModifiedBy>
  <cp:revision>393</cp:revision>
  <dcterms:created xsi:type="dcterms:W3CDTF">2015-10-06T17:28:06Z</dcterms:created>
  <dcterms:modified xsi:type="dcterms:W3CDTF">2017-10-10T18:03:06Z</dcterms:modified>
</cp:coreProperties>
</file>

<file path=docProps/thumbnail.jpeg>
</file>